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83" r:id="rId4"/>
    <p:sldId id="284" r:id="rId5"/>
    <p:sldId id="322" r:id="rId6"/>
    <p:sldId id="323" r:id="rId7"/>
    <p:sldId id="285" r:id="rId8"/>
    <p:sldId id="293" r:id="rId9"/>
    <p:sldId id="286" r:id="rId10"/>
    <p:sldId id="324" r:id="rId11"/>
    <p:sldId id="292" r:id="rId12"/>
    <p:sldId id="288" r:id="rId13"/>
    <p:sldId id="287" r:id="rId14"/>
    <p:sldId id="290" r:id="rId15"/>
    <p:sldId id="289" r:id="rId16"/>
    <p:sldId id="266" r:id="rId17"/>
    <p:sldId id="294" r:id="rId18"/>
    <p:sldId id="297" r:id="rId19"/>
    <p:sldId id="296" r:id="rId20"/>
    <p:sldId id="299" r:id="rId21"/>
    <p:sldId id="298" r:id="rId22"/>
    <p:sldId id="311" r:id="rId23"/>
    <p:sldId id="313" r:id="rId24"/>
    <p:sldId id="314" r:id="rId25"/>
    <p:sldId id="325" r:id="rId26"/>
    <p:sldId id="312" r:id="rId27"/>
    <p:sldId id="302" r:id="rId28"/>
    <p:sldId id="315" r:id="rId29"/>
    <p:sldId id="326" r:id="rId30"/>
    <p:sldId id="295" r:id="rId31"/>
    <p:sldId id="301" r:id="rId32"/>
    <p:sldId id="304" r:id="rId33"/>
    <p:sldId id="316" r:id="rId34"/>
    <p:sldId id="327" r:id="rId35"/>
    <p:sldId id="317" r:id="rId36"/>
    <p:sldId id="318" r:id="rId37"/>
    <p:sldId id="328" r:id="rId38"/>
    <p:sldId id="303" r:id="rId39"/>
    <p:sldId id="329" r:id="rId40"/>
    <p:sldId id="307" r:id="rId41"/>
    <p:sldId id="330" r:id="rId42"/>
    <p:sldId id="306" r:id="rId4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451"/>
    <p:restoredTop sz="50000" autoAdjust="0"/>
  </p:normalViewPr>
  <p:slideViewPr>
    <p:cSldViewPr snapToGrid="0" snapToObjects="1">
      <p:cViewPr varScale="1">
        <p:scale>
          <a:sx n="126" d="100"/>
          <a:sy n="126" d="100"/>
        </p:scale>
        <p:origin x="200" y="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89387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6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49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5996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2616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400" dirty="0">
                <a:effectLst/>
                <a:latin typeface="+mj-lt"/>
                <a:ea typeface="+mj-ea"/>
                <a:cs typeface="+mj-cs"/>
                <a:sym typeface="Arial"/>
              </a:rPr>
              <a:t>Takao Tanabe, </a:t>
            </a:r>
            <a:r>
              <a:rPr lang="en-CA" sz="1400" i="1" dirty="0">
                <a:effectLst/>
                <a:latin typeface="+mj-lt"/>
                <a:ea typeface="+mj-ea"/>
                <a:cs typeface="+mj-cs"/>
                <a:sym typeface="Arial"/>
              </a:rPr>
              <a:t>Landscape Study #4 </a:t>
            </a:r>
            <a:r>
              <a:rPr lang="en-CA" sz="1400" dirty="0">
                <a:effectLst/>
                <a:latin typeface="+mj-lt"/>
                <a:ea typeface="+mj-ea"/>
                <a:cs typeface="+mj-cs"/>
                <a:sym typeface="Arial"/>
              </a:rPr>
              <a:t>(</a:t>
            </a:r>
            <a:r>
              <a:rPr lang="en-CA" sz="1400" i="1" dirty="0">
                <a:effectLst/>
                <a:latin typeface="+mj-lt"/>
                <a:ea typeface="+mj-ea"/>
                <a:cs typeface="+mj-cs"/>
                <a:sym typeface="Arial"/>
              </a:rPr>
              <a:t>Étude de </a:t>
            </a:r>
            <a:r>
              <a:rPr lang="en-CA" sz="1400" i="1" dirty="0" err="1">
                <a:effectLst/>
                <a:latin typeface="+mj-lt"/>
                <a:ea typeface="+mj-ea"/>
                <a:cs typeface="+mj-cs"/>
                <a:sym typeface="Arial"/>
              </a:rPr>
              <a:t>paysage</a:t>
            </a:r>
            <a:r>
              <a:rPr lang="en-CA" sz="1400" i="1" dirty="0">
                <a:effectLst/>
                <a:latin typeface="+mj-lt"/>
                <a:ea typeface="+mj-ea"/>
                <a:cs typeface="+mj-cs"/>
                <a:sym typeface="Arial"/>
              </a:rPr>
              <a:t> no 4</a:t>
            </a:r>
            <a:r>
              <a:rPr lang="en-CA" sz="1400" dirty="0">
                <a:effectLst/>
                <a:latin typeface="+mj-lt"/>
                <a:ea typeface="+mj-ea"/>
                <a:cs typeface="+mj-cs"/>
                <a:sym typeface="Arial"/>
              </a:rPr>
              <a:t>), 1972. Ce </a:t>
            </a:r>
            <a:r>
              <a:rPr lang="en-CA" sz="1400" dirty="0" err="1">
                <a:effectLst/>
                <a:latin typeface="+mj-lt"/>
                <a:ea typeface="+mj-ea"/>
                <a:cs typeface="+mj-cs"/>
                <a:sym typeface="Arial"/>
              </a:rPr>
              <a:t>paysage</a:t>
            </a:r>
            <a:r>
              <a:rPr lang="en-CA" sz="1400" dirty="0">
                <a:effectLst/>
                <a:latin typeface="+mj-lt"/>
                <a:ea typeface="+mj-ea"/>
                <a:cs typeface="+mj-cs"/>
                <a:sym typeface="Arial"/>
              </a:rPr>
              <a:t> condense des </a:t>
            </a:r>
            <a:r>
              <a:rPr lang="en-CA" sz="1400" dirty="0" err="1">
                <a:effectLst/>
                <a:latin typeface="+mj-lt"/>
                <a:ea typeface="+mj-ea"/>
                <a:cs typeface="+mj-cs"/>
                <a:sym typeface="Arial"/>
              </a:rPr>
              <a:t>bandes</a:t>
            </a:r>
            <a:r>
              <a:rPr lang="en-CA" sz="1400" dirty="0">
                <a:effectLst/>
                <a:latin typeface="+mj-lt"/>
                <a:ea typeface="+mj-ea"/>
                <a:cs typeface="+mj-cs"/>
                <a:sym typeface="Arial"/>
              </a:rPr>
              <a:t> de couleurs </a:t>
            </a:r>
            <a:r>
              <a:rPr lang="en-CA" sz="1400" dirty="0" err="1">
                <a:effectLst/>
                <a:latin typeface="+mj-lt"/>
                <a:ea typeface="+mj-ea"/>
                <a:cs typeface="+mj-cs"/>
                <a:sym typeface="Arial"/>
              </a:rPr>
              <a:t>en</a:t>
            </a:r>
            <a:r>
              <a:rPr lang="en-CA" sz="1400" dirty="0">
                <a:effectLst/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CA" sz="1400" dirty="0" err="1">
                <a:effectLst/>
                <a:latin typeface="+mj-lt"/>
                <a:ea typeface="+mj-ea"/>
                <a:cs typeface="+mj-cs"/>
                <a:sym typeface="Arial"/>
              </a:rPr>
              <a:t>aplat</a:t>
            </a:r>
            <a:r>
              <a:rPr lang="en-CA" sz="1400" dirty="0">
                <a:effectLst/>
                <a:latin typeface="+mj-lt"/>
                <a:ea typeface="+mj-ea"/>
                <a:cs typeface="+mj-cs"/>
                <a:sym typeface="Arial"/>
              </a:rPr>
              <a:t> et des </a:t>
            </a:r>
            <a:r>
              <a:rPr lang="en-CA" sz="1400" dirty="0" err="1">
                <a:effectLst/>
                <a:latin typeface="+mj-lt"/>
                <a:ea typeface="+mj-ea"/>
                <a:cs typeface="+mj-cs"/>
                <a:sym typeface="Arial"/>
              </a:rPr>
              <a:t>formes</a:t>
            </a:r>
            <a:r>
              <a:rPr lang="en-CA" sz="1400" dirty="0">
                <a:effectLst/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CA" sz="1400" dirty="0" err="1">
                <a:effectLst/>
                <a:latin typeface="+mj-lt"/>
                <a:ea typeface="+mj-ea"/>
                <a:cs typeface="+mj-cs"/>
                <a:sym typeface="Arial"/>
              </a:rPr>
              <a:t>géométriques</a:t>
            </a:r>
            <a:r>
              <a:rPr lang="en-CA" sz="1400" dirty="0">
                <a:effectLst/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CA" sz="1400" dirty="0" err="1">
                <a:effectLst/>
                <a:latin typeface="+mj-lt"/>
                <a:ea typeface="+mj-ea"/>
                <a:cs typeface="+mj-cs"/>
                <a:sym typeface="Arial"/>
              </a:rPr>
              <a:t>librement</a:t>
            </a:r>
            <a:r>
              <a:rPr lang="en-CA" sz="1400" dirty="0">
                <a:effectLst/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CA" sz="1400" dirty="0" err="1">
                <a:effectLst/>
                <a:latin typeface="+mj-lt"/>
                <a:ea typeface="+mj-ea"/>
                <a:cs typeface="+mj-cs"/>
                <a:sym typeface="Arial"/>
              </a:rPr>
              <a:t>dessinées</a:t>
            </a:r>
            <a:r>
              <a:rPr lang="en-CA" sz="1400" dirty="0">
                <a:effectLst/>
                <a:latin typeface="+mj-lt"/>
                <a:ea typeface="+mj-ea"/>
                <a:cs typeface="+mj-cs"/>
                <a:sym typeface="Arial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727183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650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14848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43039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684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6937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5336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96826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3688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3276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b="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22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b="1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6656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68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32860B-5503-3849-BEB9-7670883D2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C3F032-0C91-0349-88EB-ECC759947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64184" y="4047966"/>
            <a:ext cx="310025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Kazuo Nakamura, </a:t>
            </a:r>
            <a:r>
              <a:rPr lang="en-CA" sz="1100" b="1" i="1" dirty="0">
                <a:latin typeface="+mn-lt"/>
              </a:rPr>
              <a:t>Block Structure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Structure de blocs</a:t>
            </a:r>
            <a:r>
              <a:rPr lang="en-CA" sz="1100" b="1" dirty="0">
                <a:latin typeface="+mn-lt"/>
              </a:rPr>
              <a:t>), 1956. </a:t>
            </a:r>
            <a:br>
              <a:rPr lang="en-CA" sz="1100" b="1" dirty="0">
                <a:latin typeface="+mn-lt"/>
              </a:rPr>
            </a:br>
            <a:r>
              <a:rPr lang="en-CA" sz="1100" b="1" dirty="0">
                <a:latin typeface="+mn-lt"/>
              </a:rPr>
              <a:t>Nakamura a </a:t>
            </a:r>
            <a:r>
              <a:rPr lang="en-CA" sz="1100" b="1" dirty="0" err="1">
                <a:latin typeface="+mn-lt"/>
              </a:rPr>
              <a:t>réalisé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cette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/>
              <a:t>œuvre</a:t>
            </a:r>
            <a:r>
              <a:rPr lang="en-CA" sz="1100" b="1" dirty="0"/>
              <a:t> </a:t>
            </a:r>
            <a:r>
              <a:rPr lang="en-CA" sz="1100" b="1" dirty="0" err="1">
                <a:latin typeface="+mn-lt"/>
              </a:rPr>
              <a:t>quand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il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était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associé</a:t>
            </a:r>
            <a:r>
              <a:rPr lang="en-CA" sz="1100" b="1" dirty="0">
                <a:latin typeface="+mn-lt"/>
              </a:rPr>
              <a:t> au Groupe des </a:t>
            </a:r>
            <a:r>
              <a:rPr lang="en-CA" sz="1100" b="1" dirty="0" err="1">
                <a:latin typeface="+mn-lt"/>
              </a:rPr>
              <a:t>Onze</a:t>
            </a:r>
            <a:r>
              <a:rPr lang="en-CA" sz="1100" b="1" dirty="0">
                <a:latin typeface="+mn-lt"/>
              </a:rPr>
              <a:t>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56B6C-DCE7-764C-A25C-B3E7EE203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6" y="214229"/>
            <a:ext cx="3750364" cy="47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2441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880404" y="4398774"/>
            <a:ext cx="538318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Kazuo Nakamura, </a:t>
            </a:r>
            <a:r>
              <a:rPr lang="en-CA" sz="1100" b="1" i="1" dirty="0">
                <a:latin typeface="+mn-lt"/>
              </a:rPr>
              <a:t>Blue Reflections, B.C.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 err="1">
                <a:latin typeface="+mn-lt"/>
              </a:rPr>
              <a:t>Reflets</a:t>
            </a:r>
            <a:r>
              <a:rPr lang="en-CA" sz="1100" b="1" i="1" dirty="0">
                <a:latin typeface="+mn-lt"/>
              </a:rPr>
              <a:t> bleus, C.-B.</a:t>
            </a:r>
            <a:r>
              <a:rPr lang="en-CA" sz="1100" b="1" dirty="0">
                <a:latin typeface="+mn-lt"/>
              </a:rPr>
              <a:t>), 1964. </a:t>
            </a:r>
            <a:br>
              <a:rPr lang="en-CA" sz="1100" b="1" dirty="0">
                <a:latin typeface="+mn-lt"/>
              </a:rPr>
            </a:br>
            <a:r>
              <a:rPr lang="en-CA" sz="1100" b="1" dirty="0">
                <a:latin typeface="+mn-lt"/>
              </a:rPr>
              <a:t>Ce </a:t>
            </a:r>
            <a:r>
              <a:rPr lang="en-CA" sz="1100" b="1" dirty="0" err="1">
                <a:latin typeface="+mn-lt"/>
              </a:rPr>
              <a:t>paysage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présente</a:t>
            </a:r>
            <a:r>
              <a:rPr lang="en-CA" sz="1100" b="1" dirty="0">
                <a:latin typeface="+mn-lt"/>
              </a:rPr>
              <a:t> la palette de bleus et de verts qui a </a:t>
            </a:r>
            <a:r>
              <a:rPr lang="en-CA" sz="1100" b="1" dirty="0" err="1">
                <a:latin typeface="+mn-lt"/>
              </a:rPr>
              <a:t>fondé</a:t>
            </a:r>
            <a:r>
              <a:rPr lang="en-CA" sz="1100" b="1" dirty="0">
                <a:latin typeface="+mn-lt"/>
              </a:rPr>
              <a:t> la </a:t>
            </a:r>
            <a:r>
              <a:rPr lang="en-CA" sz="1100" b="1" dirty="0" err="1">
                <a:latin typeface="+mn-lt"/>
              </a:rPr>
              <a:t>réputation</a:t>
            </a:r>
            <a:r>
              <a:rPr lang="en-CA" sz="1100" b="1" dirty="0">
                <a:latin typeface="+mn-lt"/>
              </a:rPr>
              <a:t> de Nakamura.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651BBE-4CFF-654A-9E9B-ED96713DF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12" y="224645"/>
            <a:ext cx="5166769" cy="41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49077" y="4461171"/>
            <a:ext cx="267333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, 2006.</a:t>
            </a:r>
            <a:endParaRPr sz="1100" b="1" dirty="0">
              <a:latin typeface="+mn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8F33B-C6BF-BE41-A983-760A31731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07" y="277743"/>
            <a:ext cx="3398625" cy="45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932529" y="4449962"/>
            <a:ext cx="547799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Annie Pootoogook, </a:t>
            </a:r>
            <a:r>
              <a:rPr lang="en-CA" sz="1100" b="1" i="1" dirty="0">
                <a:latin typeface="+mn-lt"/>
              </a:rPr>
              <a:t>Playing Nintendo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 err="1">
                <a:latin typeface="+mn-lt"/>
              </a:rPr>
              <a:t>Jouer</a:t>
            </a:r>
            <a:r>
              <a:rPr lang="en-CA" sz="1100" b="1" i="1" dirty="0">
                <a:latin typeface="+mn-lt"/>
              </a:rPr>
              <a:t> au Nintendo</a:t>
            </a:r>
            <a:r>
              <a:rPr lang="en-CA" sz="1100" b="1" dirty="0">
                <a:latin typeface="+mn-lt"/>
              </a:rPr>
              <a:t>), 2006. </a:t>
            </a:r>
          </a:p>
          <a:p>
            <a:r>
              <a:rPr lang="en-CA" sz="1100" b="1" dirty="0">
                <a:latin typeface="+mn-lt"/>
              </a:rPr>
              <a:t>Pootoogook </a:t>
            </a:r>
            <a:r>
              <a:rPr lang="en-CA" sz="1100" b="1" dirty="0" err="1">
                <a:latin typeface="+mn-lt"/>
              </a:rPr>
              <a:t>est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reconnue</a:t>
            </a:r>
            <a:r>
              <a:rPr lang="en-CA" sz="1100" b="1" dirty="0">
                <a:latin typeface="+mn-lt"/>
              </a:rPr>
              <a:t> pour </a:t>
            </a:r>
            <a:r>
              <a:rPr lang="en-CA" sz="1100" b="1" dirty="0" err="1">
                <a:latin typeface="+mn-lt"/>
              </a:rPr>
              <a:t>ses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scènes</a:t>
            </a:r>
            <a:r>
              <a:rPr lang="en-CA" sz="1100" b="1" dirty="0">
                <a:latin typeface="+mn-lt"/>
              </a:rPr>
              <a:t> de la vie </a:t>
            </a:r>
            <a:r>
              <a:rPr lang="en-CA" sz="1100" b="1" dirty="0" err="1">
                <a:latin typeface="+mn-lt"/>
              </a:rPr>
              <a:t>quotidienne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dans</a:t>
            </a:r>
            <a:r>
              <a:rPr lang="en-CA" sz="1100" b="1" dirty="0">
                <a:latin typeface="+mn-lt"/>
              </a:rPr>
              <a:t> le Nord.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812FC-B972-1B46-853B-14120EB33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31" y="150070"/>
            <a:ext cx="5278940" cy="422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634580" y="4473141"/>
            <a:ext cx="566924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Annie Pootoogook, </a:t>
            </a:r>
            <a:r>
              <a:rPr lang="en-CA" sz="1100" b="1" i="1" dirty="0" err="1">
                <a:latin typeface="+mn-lt"/>
              </a:rPr>
              <a:t>Sobey</a:t>
            </a:r>
            <a:r>
              <a:rPr lang="en-CA" sz="1100" b="1" i="1" dirty="0">
                <a:latin typeface="+mn-lt"/>
              </a:rPr>
              <a:t> Awards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Les Prix </a:t>
            </a:r>
            <a:r>
              <a:rPr lang="en-CA" sz="1100" b="1" i="1" dirty="0" err="1">
                <a:latin typeface="+mn-lt"/>
              </a:rPr>
              <a:t>Sobey</a:t>
            </a:r>
            <a:r>
              <a:rPr lang="en-CA" sz="1100" b="1" dirty="0">
                <a:latin typeface="+mn-lt"/>
              </a:rPr>
              <a:t>), 2006. </a:t>
            </a:r>
            <a:br>
              <a:rPr lang="en-CA" sz="1100" b="1" dirty="0">
                <a:latin typeface="+mn-lt"/>
              </a:rPr>
            </a:br>
            <a:r>
              <a:rPr lang="en-CA" sz="1100" b="1" dirty="0">
                <a:latin typeface="+mn-lt"/>
              </a:rPr>
              <a:t>Après </a:t>
            </a:r>
            <a:r>
              <a:rPr lang="en-CA" sz="1100" b="1" dirty="0" err="1">
                <a:latin typeface="+mn-lt"/>
              </a:rPr>
              <a:t>avoir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gagné</a:t>
            </a:r>
            <a:r>
              <a:rPr lang="en-CA" sz="1100" b="1" dirty="0">
                <a:latin typeface="+mn-lt"/>
              </a:rPr>
              <a:t> le Prix </a:t>
            </a:r>
            <a:r>
              <a:rPr lang="en-CA" sz="1100" b="1" dirty="0" err="1">
                <a:latin typeface="+mn-lt"/>
              </a:rPr>
              <a:t>Sobey</a:t>
            </a:r>
            <a:r>
              <a:rPr lang="en-CA" sz="1100" b="1" dirty="0">
                <a:latin typeface="+mn-lt"/>
              </a:rPr>
              <a:t>, la </a:t>
            </a:r>
            <a:r>
              <a:rPr lang="en-CA" sz="1100" b="1" dirty="0" err="1">
                <a:latin typeface="+mn-lt"/>
              </a:rPr>
              <a:t>carrière</a:t>
            </a:r>
            <a:r>
              <a:rPr lang="en-CA" sz="1100" b="1" dirty="0">
                <a:latin typeface="+mn-lt"/>
              </a:rPr>
              <a:t> de Pootoogook se </a:t>
            </a:r>
            <a:r>
              <a:rPr lang="en-CA" sz="1100" b="1" dirty="0" err="1">
                <a:latin typeface="+mn-lt"/>
              </a:rPr>
              <a:t>transforme</a:t>
            </a:r>
            <a:r>
              <a:rPr lang="en-CA" sz="1100" b="1" dirty="0">
                <a:latin typeface="+mn-lt"/>
              </a:rPr>
              <a:t>.</a:t>
            </a:r>
            <a:r>
              <a:rPr lang="en-CA" sz="1100" dirty="0">
                <a:latin typeface="+mn-lt"/>
              </a:rPr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14B57-3728-544B-BBBF-9D6646B7E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80" y="165216"/>
            <a:ext cx="5669242" cy="42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54244" y="4466488"/>
            <a:ext cx="609520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Annie Pootoogook, </a:t>
            </a:r>
            <a:r>
              <a:rPr lang="en-CA" sz="1100" b="1" i="1" dirty="0" err="1">
                <a:latin typeface="+mn-lt"/>
              </a:rPr>
              <a:t>Balvenie</a:t>
            </a:r>
            <a:r>
              <a:rPr lang="en-CA" sz="1100" b="1" i="1" dirty="0">
                <a:latin typeface="+mn-lt"/>
              </a:rPr>
              <a:t> Castle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Château de </a:t>
            </a:r>
            <a:r>
              <a:rPr lang="en-CA" sz="1100" b="1" i="1" dirty="0" err="1">
                <a:latin typeface="+mn-lt"/>
              </a:rPr>
              <a:t>Balvenie</a:t>
            </a:r>
            <a:r>
              <a:rPr lang="en-CA" sz="1100" b="1" dirty="0">
                <a:latin typeface="+mn-lt"/>
              </a:rPr>
              <a:t>), 2006. </a:t>
            </a:r>
            <a:br>
              <a:rPr lang="en-CA" sz="1100" b="1" dirty="0">
                <a:latin typeface="+mn-lt"/>
              </a:rPr>
            </a:br>
            <a:r>
              <a:rPr lang="en-CA" sz="1100" b="1" dirty="0">
                <a:latin typeface="+mn-lt"/>
              </a:rPr>
              <a:t>Pootoogook </a:t>
            </a:r>
            <a:r>
              <a:rPr lang="en-CA" sz="1100" b="1" dirty="0" err="1">
                <a:latin typeface="+mn-lt"/>
              </a:rPr>
              <a:t>crée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cette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/>
              <a:t>œuvre</a:t>
            </a:r>
            <a:r>
              <a:rPr lang="en-CA" sz="1100" b="1" dirty="0"/>
              <a:t> </a:t>
            </a:r>
            <a:r>
              <a:rPr lang="en-CA" sz="1100" b="1" dirty="0" err="1">
                <a:latin typeface="+mn-lt"/>
              </a:rPr>
              <a:t>lors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d’une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résidence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d’artistes</a:t>
            </a:r>
            <a:r>
              <a:rPr lang="en-CA" sz="1100" b="1" dirty="0">
                <a:latin typeface="+mn-lt"/>
              </a:rPr>
              <a:t> à Dufftown, </a:t>
            </a:r>
            <a:r>
              <a:rPr lang="en-CA" sz="1100" b="1" dirty="0" err="1">
                <a:latin typeface="+mn-lt"/>
              </a:rPr>
              <a:t>en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Écosse</a:t>
            </a:r>
            <a:r>
              <a:rPr lang="en-CA" sz="1100" b="1" dirty="0">
                <a:latin typeface="+mn-lt"/>
              </a:rPr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A1FEE-217D-F440-A81F-6C0558A28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44" y="238537"/>
            <a:ext cx="6095205" cy="41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176565" y="4461039"/>
            <a:ext cx="671135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Edward Mitchell Bannister, </a:t>
            </a:r>
            <a:r>
              <a:rPr lang="en-CA" sz="1100" b="1" i="1" dirty="0">
                <a:latin typeface="+mn-lt"/>
              </a:rPr>
              <a:t>Oak Trees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 err="1">
                <a:latin typeface="+mn-lt"/>
              </a:rPr>
              <a:t>Chênes</a:t>
            </a:r>
            <a:r>
              <a:rPr lang="en-CA" sz="1100" b="1" dirty="0">
                <a:latin typeface="+mn-lt"/>
              </a:rPr>
              <a:t>), 1876. </a:t>
            </a:r>
            <a:r>
              <a:rPr lang="en-CA" sz="1100" b="1" dirty="0" err="1">
                <a:latin typeface="+mn-lt"/>
              </a:rPr>
              <a:t>Cette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peinture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ressemble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à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i="1" dirty="0">
                <a:latin typeface="+mn-lt"/>
              </a:rPr>
              <a:t>Under the Oaks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Sous les </a:t>
            </a:r>
            <a:r>
              <a:rPr lang="en-CA" sz="1100" b="1" i="1" dirty="0" err="1">
                <a:latin typeface="+mn-lt"/>
              </a:rPr>
              <a:t>chênes</a:t>
            </a:r>
            <a:r>
              <a:rPr lang="en-CA" sz="1100" b="1" dirty="0">
                <a:latin typeface="+mn-lt"/>
              </a:rPr>
              <a:t>), qui </a:t>
            </a:r>
            <a:r>
              <a:rPr lang="en-CA" sz="1100" b="1" dirty="0" err="1">
                <a:latin typeface="+mn-lt"/>
              </a:rPr>
              <a:t>vaut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à</a:t>
            </a:r>
            <a:r>
              <a:rPr lang="en-CA" sz="1100" b="1" dirty="0">
                <a:latin typeface="+mn-lt"/>
              </a:rPr>
              <a:t> Bannister </a:t>
            </a:r>
            <a:r>
              <a:rPr lang="en-CA" sz="1100" b="1" dirty="0" err="1">
                <a:latin typeface="+mn-lt"/>
              </a:rPr>
              <a:t>une</a:t>
            </a:r>
            <a:r>
              <a:rPr lang="en-CA" sz="1100" b="1" dirty="0">
                <a:latin typeface="+mn-lt"/>
              </a:rPr>
              <a:t> reconnaissance </a:t>
            </a:r>
            <a:r>
              <a:rPr lang="en-CA" sz="1100" b="1" dirty="0" err="1">
                <a:latin typeface="+mn-lt"/>
              </a:rPr>
              <a:t>nationale</a:t>
            </a:r>
            <a:r>
              <a:rPr lang="en-CA" sz="1100" b="1" dirty="0">
                <a:latin typeface="+mn-lt"/>
              </a:rPr>
              <a:t>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7BF0F-F93E-0C40-8D30-DA729D527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5" y="626387"/>
            <a:ext cx="6711355" cy="37882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sp>
        <p:nvSpPr>
          <p:cNvPr id="7" name="Google Shape;216;p40">
            <a:extLst>
              <a:ext uri="{FF2B5EF4-FFF2-40B4-BE49-F238E27FC236}">
                <a16:creationId xmlns:a16="http://schemas.microsoft.com/office/drawing/2014/main" id="{B72AF12F-348F-8343-8955-0BC0CA2D0C45}"/>
              </a:ext>
            </a:extLst>
          </p:cNvPr>
          <p:cNvSpPr txBox="1"/>
          <p:nvPr/>
        </p:nvSpPr>
        <p:spPr>
          <a:xfrm>
            <a:off x="1756016" y="4296212"/>
            <a:ext cx="555471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William </a:t>
            </a:r>
            <a:r>
              <a:rPr lang="en-CA" sz="1100" b="1" dirty="0" err="1">
                <a:latin typeface="+mn-lt"/>
              </a:rPr>
              <a:t>Brymner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>
                <a:latin typeface="+mn-lt"/>
              </a:rPr>
              <a:t>Border of the Forest of Fontainebleau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Au </a:t>
            </a:r>
            <a:r>
              <a:rPr lang="en-CA" sz="1100" b="1" i="1" dirty="0" err="1">
                <a:latin typeface="+mn-lt"/>
              </a:rPr>
              <a:t>bord</a:t>
            </a:r>
            <a:r>
              <a:rPr lang="en-CA" sz="1100" b="1" i="1" dirty="0">
                <a:latin typeface="+mn-lt"/>
              </a:rPr>
              <a:t> de la </a:t>
            </a:r>
            <a:r>
              <a:rPr lang="en-CA" sz="1100" b="1" i="1" dirty="0" err="1">
                <a:latin typeface="+mn-lt"/>
              </a:rPr>
              <a:t>forêt</a:t>
            </a:r>
            <a:r>
              <a:rPr lang="en-CA" sz="1100" b="1" i="1" dirty="0">
                <a:latin typeface="+mn-lt"/>
              </a:rPr>
              <a:t> de Fontainebleau</a:t>
            </a:r>
            <a:r>
              <a:rPr lang="en-CA" sz="1100" b="1" dirty="0">
                <a:latin typeface="+mn-lt"/>
              </a:rPr>
              <a:t>), 1885. </a:t>
            </a:r>
            <a:r>
              <a:rPr lang="en-CA" sz="1100" b="1" dirty="0" err="1">
                <a:latin typeface="+mn-lt"/>
              </a:rPr>
              <a:t>Dans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cette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vue</a:t>
            </a:r>
            <a:r>
              <a:rPr lang="en-CA" sz="1100" b="1" dirty="0">
                <a:latin typeface="+mn-lt"/>
              </a:rPr>
              <a:t> sombre de la </a:t>
            </a:r>
            <a:r>
              <a:rPr lang="en-CA" sz="1100" b="1" dirty="0" err="1">
                <a:latin typeface="+mn-lt"/>
              </a:rPr>
              <a:t>campagne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française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en</a:t>
            </a:r>
            <a:r>
              <a:rPr lang="en-CA" sz="1100" b="1" dirty="0">
                <a:latin typeface="+mn-lt"/>
              </a:rPr>
              <a:t> hiver, </a:t>
            </a:r>
            <a:r>
              <a:rPr lang="en-CA" sz="1100" b="1" dirty="0" err="1">
                <a:latin typeface="+mn-lt"/>
              </a:rPr>
              <a:t>Brymner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démontre</a:t>
            </a:r>
            <a:r>
              <a:rPr lang="en-CA" sz="1100" b="1" dirty="0">
                <a:latin typeface="+mn-lt"/>
              </a:rPr>
              <a:t> son talent pour la conception de compositions complexes.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F252B-DEAF-3340-A4AA-087F45D1A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15" y="482617"/>
            <a:ext cx="5554718" cy="37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72667" y="4195548"/>
            <a:ext cx="579866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Edward Mitchell Bannister, </a:t>
            </a:r>
            <a:r>
              <a:rPr lang="en-CA" sz="1100" b="1" i="1" dirty="0">
                <a:latin typeface="+mn-lt"/>
              </a:rPr>
              <a:t>Untitled [moon over a harbor, wharf scene with full moon and masts of boats] </a:t>
            </a:r>
            <a:r>
              <a:rPr lang="en-CA" sz="1100" b="1" dirty="0">
                <a:latin typeface="+mn-lt"/>
              </a:rPr>
              <a:t>(S</a:t>
            </a:r>
            <a:r>
              <a:rPr lang="en-CA" sz="1100" b="1" i="1" dirty="0">
                <a:latin typeface="+mn-lt"/>
              </a:rPr>
              <a:t>ans titre [lune au-</a:t>
            </a:r>
            <a:r>
              <a:rPr lang="en-CA" sz="1100" b="1" i="1" dirty="0" err="1">
                <a:latin typeface="+mn-lt"/>
              </a:rPr>
              <a:t>dessus</a:t>
            </a:r>
            <a:r>
              <a:rPr lang="en-CA" sz="1100" b="1" i="1" dirty="0">
                <a:latin typeface="+mn-lt"/>
              </a:rPr>
              <a:t> d’un port, scène avec un </a:t>
            </a:r>
            <a:r>
              <a:rPr lang="en-CA" sz="1100" b="1" i="1" dirty="0" err="1">
                <a:latin typeface="+mn-lt"/>
              </a:rPr>
              <a:t>quai</a:t>
            </a:r>
            <a:r>
              <a:rPr lang="en-CA" sz="1100" b="1" i="1" dirty="0">
                <a:latin typeface="+mn-lt"/>
              </a:rPr>
              <a:t> et des </a:t>
            </a:r>
            <a:r>
              <a:rPr lang="en-CA" sz="1100" b="1" i="1" dirty="0" err="1">
                <a:latin typeface="+mn-lt"/>
              </a:rPr>
              <a:t>mâts</a:t>
            </a:r>
            <a:r>
              <a:rPr lang="en-CA" sz="1100" b="1" i="1" dirty="0">
                <a:latin typeface="+mn-lt"/>
              </a:rPr>
              <a:t> de bateaux sous </a:t>
            </a:r>
            <a:r>
              <a:rPr lang="en-CA" sz="1100" b="1" i="1" dirty="0" err="1">
                <a:latin typeface="+mn-lt"/>
              </a:rPr>
              <a:t>une</a:t>
            </a:r>
            <a:r>
              <a:rPr lang="en-CA" sz="1100" b="1" i="1" dirty="0">
                <a:latin typeface="+mn-lt"/>
              </a:rPr>
              <a:t> </a:t>
            </a:r>
            <a:r>
              <a:rPr lang="en-CA" sz="1100" b="1" i="1" dirty="0" err="1">
                <a:latin typeface="+mn-lt"/>
              </a:rPr>
              <a:t>pleine</a:t>
            </a:r>
            <a:r>
              <a:rPr lang="en-CA" sz="1100" b="1" i="1" dirty="0">
                <a:latin typeface="+mn-lt"/>
              </a:rPr>
              <a:t> lune]</a:t>
            </a:r>
            <a:r>
              <a:rPr lang="en-CA" sz="1100" b="1" dirty="0">
                <a:latin typeface="+mn-lt"/>
              </a:rPr>
              <a:t>), v.1868. </a:t>
            </a:r>
            <a:br>
              <a:rPr lang="en-CA" sz="1100" b="1" dirty="0">
                <a:latin typeface="+mn-lt"/>
              </a:rPr>
            </a:br>
            <a:r>
              <a:rPr lang="en-CA" sz="1100" b="1" dirty="0">
                <a:latin typeface="+mn-lt"/>
              </a:rPr>
              <a:t>Bannister </a:t>
            </a:r>
            <a:r>
              <a:rPr lang="en-CA" sz="1100" b="1" dirty="0" err="1">
                <a:latin typeface="+mn-lt"/>
              </a:rPr>
              <a:t>cherchait</a:t>
            </a:r>
            <a:r>
              <a:rPr lang="en-CA" sz="1100" b="1" dirty="0">
                <a:latin typeface="+mn-lt"/>
              </a:rPr>
              <a:t> à </a:t>
            </a:r>
            <a:r>
              <a:rPr lang="en-CA" sz="1100" b="1" dirty="0" err="1">
                <a:latin typeface="+mn-lt"/>
              </a:rPr>
              <a:t>saisir</a:t>
            </a:r>
            <a:r>
              <a:rPr lang="en-CA" sz="1100" b="1" dirty="0">
                <a:latin typeface="+mn-lt"/>
              </a:rPr>
              <a:t> la lumière </a:t>
            </a:r>
            <a:r>
              <a:rPr lang="en-CA" sz="1100" b="1" dirty="0" err="1">
                <a:latin typeface="+mn-lt"/>
              </a:rPr>
              <a:t>naturelle</a:t>
            </a:r>
            <a:r>
              <a:rPr lang="en-CA" sz="1100" b="1" dirty="0">
                <a:latin typeface="+mn-lt"/>
              </a:rPr>
              <a:t> à </a:t>
            </a:r>
            <a:r>
              <a:rPr lang="en-CA" sz="1100" b="1" dirty="0" err="1">
                <a:latin typeface="+mn-lt"/>
              </a:rPr>
              <a:t>différents</a:t>
            </a:r>
            <a:r>
              <a:rPr lang="en-CA" sz="1100" b="1" dirty="0">
                <a:latin typeface="+mn-lt"/>
              </a:rPr>
              <a:t> moments de la </a:t>
            </a:r>
            <a:r>
              <a:rPr lang="en-CA" sz="1100" b="1" dirty="0" err="1">
                <a:latin typeface="+mn-lt"/>
              </a:rPr>
              <a:t>journée</a:t>
            </a:r>
            <a:r>
              <a:rPr lang="en-CA" sz="1100" b="1" dirty="0">
                <a:latin typeface="+mn-lt"/>
              </a:rPr>
              <a:t>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8DCBB-C633-7B4A-A7B7-428829B6C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67" y="472078"/>
            <a:ext cx="5798667" cy="368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64793" y="3395858"/>
            <a:ext cx="2290066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Helen </a:t>
            </a:r>
            <a:r>
              <a:rPr lang="en-CA" sz="1100" b="1" dirty="0" err="1">
                <a:latin typeface="+mn-lt"/>
              </a:rPr>
              <a:t>McNicoll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>
                <a:latin typeface="+mn-lt"/>
              </a:rPr>
              <a:t>Moonlight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Clair de lune</a:t>
            </a:r>
            <a:r>
              <a:rPr lang="en-CA" sz="1100" b="1" dirty="0">
                <a:latin typeface="+mn-lt"/>
              </a:rPr>
              <a:t>), v.1905. </a:t>
            </a:r>
            <a:br>
              <a:rPr lang="en-CA" sz="1100" b="1" dirty="0">
                <a:latin typeface="+mn-lt"/>
              </a:rPr>
            </a:br>
            <a:r>
              <a:rPr lang="en-CA" sz="1100" b="1" dirty="0" err="1">
                <a:latin typeface="+mn-lt"/>
              </a:rPr>
              <a:t>Cette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vue</a:t>
            </a:r>
            <a:r>
              <a:rPr lang="en-CA" sz="1100" b="1" dirty="0">
                <a:latin typeface="+mn-lt"/>
              </a:rPr>
              <a:t> se </a:t>
            </a:r>
            <a:r>
              <a:rPr lang="en-CA" sz="1100" b="1" dirty="0" err="1">
                <a:latin typeface="+mn-lt"/>
              </a:rPr>
              <a:t>distingue</a:t>
            </a:r>
            <a:r>
              <a:rPr lang="en-CA" sz="1100" b="1" dirty="0">
                <a:latin typeface="+mn-lt"/>
              </a:rPr>
              <a:t> des compositions </a:t>
            </a:r>
            <a:r>
              <a:rPr lang="en-CA" sz="1100" b="1" dirty="0" err="1">
                <a:latin typeface="+mn-lt"/>
              </a:rPr>
              <a:t>ensoleillées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habituelles</a:t>
            </a:r>
            <a:r>
              <a:rPr lang="en-CA" sz="1100" b="1" dirty="0">
                <a:latin typeface="+mn-lt"/>
              </a:rPr>
              <a:t> de </a:t>
            </a:r>
            <a:r>
              <a:rPr lang="en-CA" sz="1100" b="1" dirty="0" err="1">
                <a:latin typeface="+mn-lt"/>
              </a:rPr>
              <a:t>McNicoll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représentant</a:t>
            </a:r>
            <a:r>
              <a:rPr lang="en-CA" sz="1100" b="1" dirty="0">
                <a:latin typeface="+mn-lt"/>
              </a:rPr>
              <a:t> des </a:t>
            </a:r>
            <a:r>
              <a:rPr lang="en-CA" sz="1100" b="1" dirty="0" err="1">
                <a:latin typeface="+mn-lt"/>
              </a:rPr>
              <a:t>mères</a:t>
            </a:r>
            <a:r>
              <a:rPr lang="en-CA" sz="1100" b="1" dirty="0">
                <a:latin typeface="+mn-lt"/>
              </a:rPr>
              <a:t> et </a:t>
            </a:r>
            <a:r>
              <a:rPr lang="en-CA" sz="1100" b="1" dirty="0" err="1">
                <a:latin typeface="+mn-lt"/>
              </a:rPr>
              <a:t>leurs</a:t>
            </a:r>
            <a:r>
              <a:rPr lang="en-CA" sz="1100" b="1" dirty="0">
                <a:latin typeface="+mn-lt"/>
              </a:rPr>
              <a:t> enfants.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025CC-7343-DC4F-9F93-A3B44982A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64" y="698503"/>
            <a:ext cx="4931957" cy="40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86331" y="3022871"/>
            <a:ext cx="1732479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Annie Pootoogook, </a:t>
            </a:r>
            <a:r>
              <a:rPr lang="en-CA" sz="1100" b="1" i="1" dirty="0">
                <a:latin typeface="+mn-lt"/>
              </a:rPr>
              <a:t>Pitseolak Drawing with Two Girls on Her Bed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Pitseolak </a:t>
            </a:r>
            <a:r>
              <a:rPr lang="en-CA" sz="1100" b="1" i="1" dirty="0" err="1">
                <a:latin typeface="+mn-lt"/>
              </a:rPr>
              <a:t>dessinant</a:t>
            </a:r>
            <a:r>
              <a:rPr lang="en-CA" sz="1100" b="1" i="1" dirty="0">
                <a:latin typeface="+mn-lt"/>
              </a:rPr>
              <a:t> avec </a:t>
            </a:r>
            <a:r>
              <a:rPr lang="en-CA" sz="1100" b="1" i="1" dirty="0" err="1">
                <a:latin typeface="+mn-lt"/>
              </a:rPr>
              <a:t>deux</a:t>
            </a:r>
            <a:r>
              <a:rPr lang="en-CA" sz="1100" b="1" i="1" dirty="0">
                <a:latin typeface="+mn-lt"/>
              </a:rPr>
              <a:t> </a:t>
            </a:r>
            <a:r>
              <a:rPr lang="en-CA" sz="1100" b="1" i="1" dirty="0" err="1">
                <a:latin typeface="+mn-lt"/>
              </a:rPr>
              <a:t>filles</a:t>
            </a:r>
            <a:r>
              <a:rPr lang="en-CA" sz="1100" b="1" i="1" dirty="0">
                <a:latin typeface="+mn-lt"/>
              </a:rPr>
              <a:t> sur son lit</a:t>
            </a:r>
            <a:r>
              <a:rPr lang="en-CA" sz="1100" b="1" dirty="0">
                <a:latin typeface="+mn-lt"/>
              </a:rPr>
              <a:t>), 2006. </a:t>
            </a:r>
            <a:br>
              <a:rPr lang="en-CA" sz="1100" b="1" dirty="0">
                <a:latin typeface="+mn-lt"/>
              </a:rPr>
            </a:br>
            <a:r>
              <a:rPr lang="en-CA" sz="1100" b="1" dirty="0">
                <a:latin typeface="+mn-lt"/>
              </a:rPr>
              <a:t>Ce dessin </a:t>
            </a:r>
            <a:r>
              <a:rPr lang="en-CA" sz="1100" b="1" dirty="0" err="1">
                <a:latin typeface="+mn-lt"/>
              </a:rPr>
              <a:t>démontre</a:t>
            </a:r>
            <a:r>
              <a:rPr lang="en-CA" sz="1100" b="1" dirty="0">
                <a:latin typeface="+mn-lt"/>
              </a:rPr>
              <a:t> que </a:t>
            </a:r>
            <a:r>
              <a:rPr lang="en-CA" sz="1100" b="1" dirty="0" err="1">
                <a:latin typeface="+mn-lt"/>
              </a:rPr>
              <a:t>nombre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d’artistes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inuit·es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ont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étudié</a:t>
            </a:r>
            <a:r>
              <a:rPr lang="en-CA" sz="1100" b="1" dirty="0">
                <a:latin typeface="+mn-lt"/>
              </a:rPr>
              <a:t> les </a:t>
            </a:r>
            <a:r>
              <a:rPr lang="en-CA" sz="1100" b="1" dirty="0" err="1">
                <a:latin typeface="+mn-lt"/>
              </a:rPr>
              <a:t>éléments</a:t>
            </a:r>
            <a:r>
              <a:rPr lang="en-CA" sz="1100" b="1" dirty="0">
                <a:latin typeface="+mn-lt"/>
              </a:rPr>
              <a:t> de </a:t>
            </a:r>
            <a:r>
              <a:rPr lang="en-CA" sz="1100" b="1" dirty="0" err="1">
                <a:latin typeface="+mn-lt"/>
              </a:rPr>
              <a:t>l’art</a:t>
            </a:r>
            <a:r>
              <a:rPr lang="en-CA" sz="1100" b="1" dirty="0">
                <a:latin typeface="+mn-lt"/>
              </a:rPr>
              <a:t>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1074B-7338-CA41-B594-4157E213F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" y="254660"/>
            <a:ext cx="6042992" cy="464561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21481" y="3226580"/>
            <a:ext cx="2310483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Molly Lamb </a:t>
            </a:r>
            <a:r>
              <a:rPr lang="en-CA" sz="1100" b="1" dirty="0" err="1">
                <a:latin typeface="+mn-lt"/>
              </a:rPr>
              <a:t>Bobak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>
                <a:latin typeface="+mn-lt"/>
              </a:rPr>
              <a:t>CWACs on Leave in Amsterdam, September 1945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CWAC </a:t>
            </a:r>
            <a:r>
              <a:rPr lang="en-CA" sz="1100" b="1" i="1" dirty="0" err="1">
                <a:latin typeface="+mn-lt"/>
              </a:rPr>
              <a:t>en</a:t>
            </a:r>
            <a:r>
              <a:rPr lang="en-CA" sz="1100" b="1" i="1" dirty="0">
                <a:latin typeface="+mn-lt"/>
              </a:rPr>
              <a:t> </a:t>
            </a:r>
            <a:r>
              <a:rPr lang="en-CA" sz="1100" b="1" i="1" dirty="0" err="1">
                <a:latin typeface="+mn-lt"/>
              </a:rPr>
              <a:t>congé</a:t>
            </a:r>
            <a:r>
              <a:rPr lang="en-CA" sz="1100" b="1" i="1" dirty="0">
                <a:latin typeface="+mn-lt"/>
              </a:rPr>
              <a:t> à Amsterdam, </a:t>
            </a:r>
            <a:r>
              <a:rPr lang="en-CA" sz="1100" b="1" i="1" dirty="0" err="1">
                <a:latin typeface="+mn-lt"/>
              </a:rPr>
              <a:t>septembre</a:t>
            </a:r>
            <a:r>
              <a:rPr lang="en-CA" sz="1100" b="1" i="1" dirty="0">
                <a:latin typeface="+mn-lt"/>
              </a:rPr>
              <a:t> 1945</a:t>
            </a:r>
            <a:r>
              <a:rPr lang="en-CA" sz="1100" b="1" dirty="0">
                <a:latin typeface="+mn-lt"/>
              </a:rPr>
              <a:t>), 1946. </a:t>
            </a:r>
            <a:br>
              <a:rPr lang="en-CA" sz="1100" b="1" dirty="0">
                <a:latin typeface="+mn-lt"/>
              </a:rPr>
            </a:br>
            <a:r>
              <a:rPr lang="en-CA" sz="1100" b="1" dirty="0" err="1">
                <a:latin typeface="+mn-lt"/>
              </a:rPr>
              <a:t>Bobak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est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reconnue</a:t>
            </a:r>
            <a:r>
              <a:rPr lang="en-CA" sz="1100" b="1" dirty="0">
                <a:latin typeface="+mn-lt"/>
              </a:rPr>
              <a:t> pour </a:t>
            </a:r>
            <a:r>
              <a:rPr lang="en-CA" sz="1100" b="1" dirty="0" err="1">
                <a:latin typeface="+mn-lt"/>
              </a:rPr>
              <a:t>ses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scènes</a:t>
            </a:r>
            <a:r>
              <a:rPr lang="en-CA" sz="1100" b="1" dirty="0">
                <a:latin typeface="+mn-lt"/>
              </a:rPr>
              <a:t> de </a:t>
            </a:r>
            <a:r>
              <a:rPr lang="en-CA" sz="1100" b="1" dirty="0" err="1">
                <a:latin typeface="+mn-lt"/>
              </a:rPr>
              <a:t>foule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animée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conçues</a:t>
            </a:r>
            <a:r>
              <a:rPr lang="en-CA" sz="1100" b="1" dirty="0">
                <a:latin typeface="+mn-lt"/>
              </a:rPr>
              <a:t> à </a:t>
            </a:r>
            <a:r>
              <a:rPr lang="en-CA" sz="1100" b="1" dirty="0" err="1">
                <a:latin typeface="+mn-lt"/>
              </a:rPr>
              <a:t>partir</a:t>
            </a:r>
            <a:r>
              <a:rPr lang="en-CA" sz="1100" b="1" dirty="0">
                <a:latin typeface="+mn-lt"/>
              </a:rPr>
              <a:t> de </a:t>
            </a:r>
            <a:r>
              <a:rPr lang="en-CA" sz="1100" b="1" dirty="0" err="1">
                <a:latin typeface="+mn-lt"/>
              </a:rPr>
              <a:t>croquis</a:t>
            </a:r>
            <a:r>
              <a:rPr lang="en-CA" sz="1100" b="1" dirty="0">
                <a:latin typeface="+mn-lt"/>
              </a:rPr>
              <a:t>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46C3B-49F7-844C-9EF8-D11167D6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5" y="605586"/>
            <a:ext cx="5198673" cy="415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165229" y="4327992"/>
            <a:ext cx="683190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Greg Curnoe, </a:t>
            </a:r>
            <a:r>
              <a:rPr lang="en-CA" sz="1100" b="1" i="1" dirty="0">
                <a:latin typeface="+mn-lt"/>
              </a:rPr>
              <a:t>View of Victoria Hospital, Second Series [February 10, 1969–March 10, 1971]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 err="1">
                <a:latin typeface="+mn-lt"/>
              </a:rPr>
              <a:t>Vue</a:t>
            </a:r>
            <a:r>
              <a:rPr lang="en-CA" sz="1100" b="1" i="1" dirty="0">
                <a:latin typeface="+mn-lt"/>
              </a:rPr>
              <a:t> de </a:t>
            </a:r>
            <a:r>
              <a:rPr lang="en-CA" sz="1100" b="1" i="1" dirty="0" err="1">
                <a:latin typeface="+mn-lt"/>
              </a:rPr>
              <a:t>l’hôpital</a:t>
            </a:r>
            <a:r>
              <a:rPr lang="en-CA" sz="1100" b="1" i="1" dirty="0">
                <a:latin typeface="+mn-lt"/>
              </a:rPr>
              <a:t> Victoria, </a:t>
            </a:r>
            <a:r>
              <a:rPr lang="en-CA" sz="1100" b="1" i="1" dirty="0" err="1">
                <a:latin typeface="+mn-lt"/>
              </a:rPr>
              <a:t>deuxième</a:t>
            </a:r>
            <a:r>
              <a:rPr lang="en-CA" sz="1100" b="1" i="1" dirty="0">
                <a:latin typeface="+mn-lt"/>
              </a:rPr>
              <a:t> </a:t>
            </a:r>
            <a:r>
              <a:rPr lang="en-CA" sz="1100" b="1" i="1" dirty="0" err="1">
                <a:latin typeface="+mn-lt"/>
              </a:rPr>
              <a:t>série</a:t>
            </a:r>
            <a:r>
              <a:rPr lang="en-CA" sz="1100" b="1" i="1" dirty="0">
                <a:latin typeface="+mn-lt"/>
              </a:rPr>
              <a:t> [10 </a:t>
            </a:r>
            <a:r>
              <a:rPr lang="en-CA" sz="1100" b="1" i="1" dirty="0" err="1">
                <a:latin typeface="+mn-lt"/>
              </a:rPr>
              <a:t>février</a:t>
            </a:r>
            <a:r>
              <a:rPr lang="en-CA" sz="1100" b="1" i="1" dirty="0">
                <a:latin typeface="+mn-lt"/>
              </a:rPr>
              <a:t> 1969 – 10 mars 1971]</a:t>
            </a:r>
            <a:r>
              <a:rPr lang="en-CA" sz="1100" b="1" dirty="0">
                <a:latin typeface="+mn-lt"/>
              </a:rPr>
              <a:t>), 1969-1971. </a:t>
            </a:r>
            <a:r>
              <a:rPr lang="en-CA" sz="1100" b="1" dirty="0" err="1">
                <a:latin typeface="+mn-lt"/>
              </a:rPr>
              <a:t>Cette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peinture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monumentale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est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fondée</a:t>
            </a:r>
            <a:r>
              <a:rPr lang="en-CA" sz="1100" b="1" dirty="0">
                <a:latin typeface="+mn-lt"/>
              </a:rPr>
              <a:t> sur </a:t>
            </a:r>
            <a:r>
              <a:rPr lang="en-CA" sz="1100" b="1" dirty="0" err="1">
                <a:latin typeface="+mn-lt"/>
              </a:rPr>
              <a:t>une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vue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depuis</a:t>
            </a:r>
            <a:r>
              <a:rPr lang="en-CA" sz="1100" b="1" dirty="0">
                <a:latin typeface="+mn-lt"/>
              </a:rPr>
              <a:t> la </a:t>
            </a:r>
            <a:r>
              <a:rPr lang="en-CA" sz="1100" b="1" dirty="0" err="1">
                <a:latin typeface="+mn-lt"/>
              </a:rPr>
              <a:t>fenêtre</a:t>
            </a:r>
            <a:r>
              <a:rPr lang="en-CA" sz="1100" b="1" dirty="0">
                <a:latin typeface="+mn-lt"/>
              </a:rPr>
              <a:t> du studio de </a:t>
            </a:r>
            <a:r>
              <a:rPr lang="en-CA" sz="1100" b="1" dirty="0" err="1">
                <a:latin typeface="+mn-lt"/>
              </a:rPr>
              <a:t>Curnoe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à</a:t>
            </a:r>
            <a:r>
              <a:rPr lang="en-CA" sz="1100" b="1" dirty="0">
                <a:latin typeface="+mn-lt"/>
              </a:rPr>
              <a:t> London, </a:t>
            </a:r>
            <a:r>
              <a:rPr lang="en-CA" sz="1100" b="1" dirty="0" err="1">
                <a:latin typeface="+mn-lt"/>
              </a:rPr>
              <a:t>en</a:t>
            </a:r>
            <a:r>
              <a:rPr lang="en-CA" sz="1100" b="1" dirty="0">
                <a:latin typeface="+mn-lt"/>
              </a:rPr>
              <a:t> Ontario.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7BC438-EEAE-AF42-A389-B0DC4897B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29" y="573136"/>
            <a:ext cx="6831907" cy="37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08869" y="3636747"/>
            <a:ext cx="247013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 err="1">
                <a:latin typeface="+mn-lt"/>
              </a:rPr>
              <a:t>Ooloosie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Saila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>
                <a:latin typeface="+mn-lt"/>
              </a:rPr>
              <a:t>Untitled [Pink Landscape]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Sans titre [</a:t>
            </a:r>
            <a:r>
              <a:rPr lang="en-CA" sz="1100" b="1" i="1" dirty="0" err="1">
                <a:latin typeface="+mn-lt"/>
              </a:rPr>
              <a:t>paysage</a:t>
            </a:r>
            <a:r>
              <a:rPr lang="en-CA" sz="1100" b="1" i="1" dirty="0">
                <a:latin typeface="+mn-lt"/>
              </a:rPr>
              <a:t> rose]</a:t>
            </a:r>
            <a:r>
              <a:rPr lang="en-CA" sz="1100" b="1" dirty="0">
                <a:latin typeface="+mn-lt"/>
              </a:rPr>
              <a:t>), 2019. </a:t>
            </a:r>
            <a:r>
              <a:rPr lang="en-CA" sz="1100" b="1" dirty="0" err="1">
                <a:latin typeface="+mn-lt"/>
              </a:rPr>
              <a:t>Dans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cette</a:t>
            </a:r>
            <a:r>
              <a:rPr lang="en-CA" sz="1100" b="1" dirty="0">
                <a:latin typeface="+mn-lt"/>
              </a:rPr>
              <a:t> scène </a:t>
            </a:r>
            <a:r>
              <a:rPr lang="en-CA" sz="1100" b="1" dirty="0" err="1">
                <a:latin typeface="+mn-lt"/>
              </a:rPr>
              <a:t>arctique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dirty="0" err="1">
                <a:latin typeface="+mn-lt"/>
              </a:rPr>
              <a:t>Saila</a:t>
            </a:r>
            <a:r>
              <a:rPr lang="en-CA" sz="1100" b="1" dirty="0">
                <a:latin typeface="+mn-lt"/>
              </a:rPr>
              <a:t> juxtapose des </a:t>
            </a:r>
            <a:r>
              <a:rPr lang="en-CA" sz="1100" b="1" dirty="0" err="1">
                <a:latin typeface="+mn-lt"/>
              </a:rPr>
              <a:t>ciels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ardents</a:t>
            </a:r>
            <a:r>
              <a:rPr lang="en-CA" sz="1100" b="1" dirty="0">
                <a:latin typeface="+mn-lt"/>
              </a:rPr>
              <a:t> et </a:t>
            </a:r>
            <a:r>
              <a:rPr lang="en-CA" sz="1100" b="1" dirty="0" err="1">
                <a:latin typeface="+mn-lt"/>
              </a:rPr>
              <a:t>saturés</a:t>
            </a:r>
            <a:r>
              <a:rPr lang="en-CA" sz="1100" b="1" dirty="0">
                <a:latin typeface="+mn-lt"/>
              </a:rPr>
              <a:t> de couleurs </a:t>
            </a:r>
            <a:r>
              <a:rPr lang="en-CA" sz="1100" b="1" dirty="0" err="1">
                <a:latin typeface="+mn-lt"/>
              </a:rPr>
              <a:t>à</a:t>
            </a:r>
            <a:r>
              <a:rPr lang="en-CA" sz="1100" b="1" dirty="0">
                <a:latin typeface="+mn-lt"/>
              </a:rPr>
              <a:t> des </a:t>
            </a:r>
            <a:r>
              <a:rPr lang="en-CA" sz="1100" b="1" dirty="0" err="1">
                <a:latin typeface="+mn-lt"/>
              </a:rPr>
              <a:t>eaux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vives</a:t>
            </a:r>
            <a:r>
              <a:rPr lang="en-CA" sz="1100" b="1" dirty="0">
                <a:latin typeface="+mn-lt"/>
              </a:rPr>
              <a:t> et </a:t>
            </a:r>
            <a:r>
              <a:rPr lang="en-CA" sz="1100" b="1" dirty="0" err="1">
                <a:latin typeface="+mn-lt"/>
              </a:rPr>
              <a:t>bleutées</a:t>
            </a:r>
            <a:r>
              <a:rPr lang="en-CA" sz="1100" b="1" dirty="0">
                <a:latin typeface="+mn-lt"/>
              </a:rPr>
              <a:t>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D81ED-87B8-E14E-BDEC-FFB8FC5EF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2" y="596346"/>
            <a:ext cx="5476283" cy="42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8745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34581" y="3866294"/>
            <a:ext cx="310617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Lionel </a:t>
            </a:r>
            <a:r>
              <a:rPr lang="en-CA" sz="1100" b="1" dirty="0" err="1">
                <a:latin typeface="+mn-lt"/>
              </a:rPr>
              <a:t>LeMoine</a:t>
            </a:r>
            <a:r>
              <a:rPr lang="en-CA" sz="1100" b="1" dirty="0">
                <a:latin typeface="+mn-lt"/>
              </a:rPr>
              <a:t> FitzGerald, </a:t>
            </a:r>
            <a:r>
              <a:rPr lang="en-CA" sz="1100" b="1" i="1" dirty="0">
                <a:latin typeface="+mn-lt"/>
              </a:rPr>
              <a:t>Summer Afternoon, The Prairie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Après-midi </a:t>
            </a:r>
            <a:r>
              <a:rPr lang="en-CA" sz="1100" b="1" i="1" dirty="0" err="1">
                <a:latin typeface="+mn-lt"/>
              </a:rPr>
              <a:t>d’été</a:t>
            </a:r>
            <a:r>
              <a:rPr lang="en-CA" sz="1100" b="1" i="1" dirty="0">
                <a:latin typeface="+mn-lt"/>
              </a:rPr>
              <a:t>, les Prairies</a:t>
            </a:r>
            <a:r>
              <a:rPr lang="en-CA" sz="1100" b="1" dirty="0">
                <a:latin typeface="+mn-lt"/>
              </a:rPr>
              <a:t>), 1921. </a:t>
            </a:r>
            <a:r>
              <a:rPr lang="en-CA" sz="1100" b="1" dirty="0" err="1">
                <a:latin typeface="+mn-lt"/>
              </a:rPr>
              <a:t>Cette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vue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représente</a:t>
            </a:r>
            <a:r>
              <a:rPr lang="en-CA" sz="1100" b="1" dirty="0">
                <a:latin typeface="+mn-lt"/>
              </a:rPr>
              <a:t> la lumière intense et </a:t>
            </a:r>
            <a:r>
              <a:rPr lang="en-CA" sz="1100" b="1" dirty="0" err="1">
                <a:latin typeface="+mn-lt"/>
              </a:rPr>
              <a:t>l’impression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d’espace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infini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propres</a:t>
            </a:r>
            <a:r>
              <a:rPr lang="en-CA" sz="1100" b="1" dirty="0">
                <a:latin typeface="+mn-lt"/>
              </a:rPr>
              <a:t> aux Prairies.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B61FE-4C14-C142-8BE3-D6B0B5D19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42" y="575270"/>
            <a:ext cx="3617178" cy="432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2610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656795" y="3181924"/>
            <a:ext cx="1858776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dirty="0"/>
              <a:t>Takao Tanabe, </a:t>
            </a:r>
            <a:r>
              <a:rPr lang="en-CA" sz="1100" i="1" dirty="0"/>
              <a:t>Landscape Study #4 </a:t>
            </a:r>
            <a:r>
              <a:rPr lang="en-CA" sz="1100" dirty="0"/>
              <a:t>(</a:t>
            </a:r>
            <a:r>
              <a:rPr lang="en-CA" sz="1100" i="1" dirty="0"/>
              <a:t>Étude de </a:t>
            </a:r>
            <a:r>
              <a:rPr lang="en-CA" sz="1100" i="1" dirty="0" err="1"/>
              <a:t>paysage</a:t>
            </a:r>
            <a:r>
              <a:rPr lang="en-CA" sz="1100" i="1" dirty="0"/>
              <a:t> n</a:t>
            </a:r>
            <a:r>
              <a:rPr lang="en-CA" sz="1100" i="1" baseline="30000" dirty="0"/>
              <a:t>o</a:t>
            </a:r>
            <a:r>
              <a:rPr lang="en-CA" sz="1100" i="1" dirty="0"/>
              <a:t> 4</a:t>
            </a:r>
            <a:r>
              <a:rPr lang="en-CA" sz="1100" dirty="0"/>
              <a:t>), 1972. </a:t>
            </a:r>
            <a:br>
              <a:rPr lang="en-CA" sz="1100" dirty="0"/>
            </a:br>
            <a:r>
              <a:rPr lang="en-CA" sz="1100" dirty="0"/>
              <a:t>Ce </a:t>
            </a:r>
            <a:r>
              <a:rPr lang="en-CA" sz="1100" dirty="0" err="1"/>
              <a:t>paysage</a:t>
            </a:r>
            <a:r>
              <a:rPr lang="en-CA" sz="1100" dirty="0"/>
              <a:t> condense des </a:t>
            </a:r>
            <a:r>
              <a:rPr lang="en-CA" sz="1100" dirty="0" err="1"/>
              <a:t>bandes</a:t>
            </a:r>
            <a:r>
              <a:rPr lang="en-CA" sz="1100" dirty="0"/>
              <a:t> de couleurs </a:t>
            </a:r>
            <a:r>
              <a:rPr lang="en-CA" sz="1100" dirty="0" err="1"/>
              <a:t>en</a:t>
            </a:r>
            <a:r>
              <a:rPr lang="en-CA" sz="1100" dirty="0"/>
              <a:t> </a:t>
            </a:r>
            <a:r>
              <a:rPr lang="en-CA" sz="1100" dirty="0" err="1"/>
              <a:t>aplat</a:t>
            </a:r>
            <a:r>
              <a:rPr lang="en-CA" sz="1100" dirty="0"/>
              <a:t> et des </a:t>
            </a:r>
            <a:r>
              <a:rPr lang="en-CA" sz="1100" dirty="0" err="1"/>
              <a:t>formes</a:t>
            </a:r>
            <a:r>
              <a:rPr lang="en-CA" sz="1100" dirty="0"/>
              <a:t> </a:t>
            </a:r>
            <a:r>
              <a:rPr lang="en-CA" sz="1100" dirty="0" err="1"/>
              <a:t>géométriques</a:t>
            </a:r>
            <a:r>
              <a:rPr lang="en-CA" sz="1100" dirty="0"/>
              <a:t> </a:t>
            </a:r>
            <a:r>
              <a:rPr lang="en-CA" sz="1100" dirty="0" err="1"/>
              <a:t>librement</a:t>
            </a:r>
            <a:r>
              <a:rPr lang="en-CA" sz="1100" dirty="0"/>
              <a:t> </a:t>
            </a:r>
            <a:r>
              <a:rPr lang="en-CA" sz="1100" dirty="0" err="1"/>
              <a:t>dessinées</a:t>
            </a:r>
            <a:r>
              <a:rPr lang="en-CA" sz="1100" dirty="0"/>
              <a:t>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65C06-DB80-4641-9D27-496CAB6C4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2" y="599692"/>
            <a:ext cx="5734693" cy="429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1472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08034" y="3351201"/>
            <a:ext cx="2066531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Marion Nicoll, </a:t>
            </a:r>
            <a:r>
              <a:rPr lang="en-CA" sz="1100" b="1" i="1" dirty="0">
                <a:latin typeface="+mn-lt"/>
              </a:rPr>
              <a:t>Alberta IV: Winter Morning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Alberta IV : </a:t>
            </a:r>
            <a:r>
              <a:rPr lang="en-CA" sz="1100" b="1" i="1" dirty="0" err="1">
                <a:latin typeface="+mn-lt"/>
              </a:rPr>
              <a:t>Matin</a:t>
            </a:r>
            <a:r>
              <a:rPr lang="en-CA" sz="1100" b="1" i="1" dirty="0">
                <a:latin typeface="+mn-lt"/>
              </a:rPr>
              <a:t> </a:t>
            </a:r>
            <a:r>
              <a:rPr lang="en-CA" sz="1100" b="1" i="1" dirty="0" err="1">
                <a:latin typeface="+mn-lt"/>
              </a:rPr>
              <a:t>d’hiver</a:t>
            </a:r>
            <a:r>
              <a:rPr lang="en-CA" sz="1100" b="1" dirty="0">
                <a:latin typeface="+mn-lt"/>
              </a:rPr>
              <a:t>), 1961. </a:t>
            </a:r>
            <a:br>
              <a:rPr lang="en-CA" sz="1100" b="1" dirty="0">
                <a:latin typeface="+mn-lt"/>
              </a:rPr>
            </a:br>
            <a:r>
              <a:rPr lang="en-CA" sz="1100" b="1" dirty="0">
                <a:latin typeface="+mn-lt"/>
              </a:rPr>
              <a:t>Les </a:t>
            </a:r>
            <a:r>
              <a:rPr lang="en-CA" sz="1100" b="1" dirty="0" err="1">
                <a:latin typeface="+mn-lt"/>
              </a:rPr>
              <a:t>peintures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abstraites</a:t>
            </a:r>
            <a:r>
              <a:rPr lang="en-CA" sz="1100" b="1" dirty="0">
                <a:latin typeface="+mn-lt"/>
              </a:rPr>
              <a:t> de Nicoll </a:t>
            </a:r>
            <a:r>
              <a:rPr lang="en-CA" sz="1100" b="1" dirty="0" err="1">
                <a:latin typeface="+mn-lt"/>
              </a:rPr>
              <a:t>témoignent</a:t>
            </a:r>
            <a:r>
              <a:rPr lang="en-CA" sz="1100" b="1" dirty="0">
                <a:latin typeface="+mn-lt"/>
              </a:rPr>
              <a:t> de </a:t>
            </a:r>
            <a:r>
              <a:rPr lang="en-CA" sz="1100" b="1" dirty="0" err="1">
                <a:latin typeface="+mn-lt"/>
              </a:rPr>
              <a:t>sa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profonde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connaissance</a:t>
            </a:r>
            <a:r>
              <a:rPr lang="en-CA" sz="1100" b="1" dirty="0">
                <a:latin typeface="+mn-lt"/>
              </a:rPr>
              <a:t> des </a:t>
            </a:r>
            <a:r>
              <a:rPr lang="en-CA" sz="1100" b="1" dirty="0" err="1">
                <a:latin typeface="+mn-lt"/>
              </a:rPr>
              <a:t>effets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symboliques</a:t>
            </a:r>
            <a:r>
              <a:rPr lang="en-CA" sz="1100" b="1" dirty="0">
                <a:latin typeface="+mn-lt"/>
              </a:rPr>
              <a:t> et </a:t>
            </a:r>
            <a:r>
              <a:rPr lang="en-CA" sz="1100" b="1" dirty="0" err="1">
                <a:latin typeface="+mn-lt"/>
              </a:rPr>
              <a:t>émotionnels</a:t>
            </a:r>
            <a:r>
              <a:rPr lang="en-CA" sz="1100" b="1" dirty="0">
                <a:latin typeface="+mn-lt"/>
              </a:rPr>
              <a:t> de la couleur.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D5EB6-FE8A-5A45-BC50-13AA1625A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83" y="625107"/>
            <a:ext cx="5133730" cy="42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0487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733264" y="3813541"/>
            <a:ext cx="268420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Kazuo Nakamura, </a:t>
            </a:r>
            <a:r>
              <a:rPr lang="en-CA" sz="1100" b="1" i="1" dirty="0">
                <a:latin typeface="+mn-lt"/>
              </a:rPr>
              <a:t>Still-Life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Nature </a:t>
            </a:r>
            <a:r>
              <a:rPr lang="en-CA" sz="1100" b="1" i="1" dirty="0" err="1">
                <a:latin typeface="+mn-lt"/>
              </a:rPr>
              <a:t>morte</a:t>
            </a:r>
            <a:r>
              <a:rPr lang="en-CA" sz="1100" b="1" dirty="0">
                <a:latin typeface="+mn-lt"/>
              </a:rPr>
              <a:t>), 1959. Au </a:t>
            </a:r>
            <a:r>
              <a:rPr lang="en-CA" sz="1100" b="1" dirty="0" err="1">
                <a:latin typeface="+mn-lt"/>
              </a:rPr>
              <a:t>cours</a:t>
            </a:r>
            <a:r>
              <a:rPr lang="en-CA" sz="1100" b="1" dirty="0">
                <a:latin typeface="+mn-lt"/>
              </a:rPr>
              <a:t> des </a:t>
            </a:r>
            <a:r>
              <a:rPr lang="en-CA" sz="1100" b="1" dirty="0" err="1">
                <a:latin typeface="+mn-lt"/>
              </a:rPr>
              <a:t>années</a:t>
            </a:r>
            <a:r>
              <a:rPr lang="en-CA" sz="1100" b="1" dirty="0">
                <a:latin typeface="+mn-lt"/>
              </a:rPr>
              <a:t> 1950 et </a:t>
            </a:r>
            <a:r>
              <a:rPr lang="en-CA" sz="1100" b="1" dirty="0" err="1">
                <a:latin typeface="+mn-lt"/>
              </a:rPr>
              <a:t>jusque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dans</a:t>
            </a:r>
            <a:r>
              <a:rPr lang="en-CA" sz="1100" b="1" dirty="0">
                <a:latin typeface="+mn-lt"/>
              </a:rPr>
              <a:t> les </a:t>
            </a:r>
            <a:r>
              <a:rPr lang="en-CA" sz="1100" b="1" dirty="0" err="1">
                <a:latin typeface="+mn-lt"/>
              </a:rPr>
              <a:t>années</a:t>
            </a:r>
            <a:r>
              <a:rPr lang="en-CA" sz="1100" b="1" dirty="0">
                <a:latin typeface="+mn-lt"/>
              </a:rPr>
              <a:t> 1960, Nakamura </a:t>
            </a:r>
            <a:r>
              <a:rPr lang="en-CA" sz="1100" b="1" dirty="0" err="1">
                <a:latin typeface="+mn-lt"/>
              </a:rPr>
              <a:t>peint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régulièrement</a:t>
            </a:r>
            <a:r>
              <a:rPr lang="en-CA" sz="1100" b="1" dirty="0">
                <a:latin typeface="+mn-lt"/>
              </a:rPr>
              <a:t> des natures </a:t>
            </a:r>
            <a:r>
              <a:rPr lang="en-CA" sz="1100" b="1" dirty="0" err="1">
                <a:latin typeface="+mn-lt"/>
              </a:rPr>
              <a:t>mortes</a:t>
            </a:r>
            <a:r>
              <a:rPr lang="en-CA" sz="1100" b="1" dirty="0">
                <a:latin typeface="+mn-lt"/>
              </a:rPr>
              <a:t>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C73599-3852-E448-A153-B6E5260FD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99" y="381877"/>
            <a:ext cx="3190121" cy="44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1868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375080" y="3989432"/>
            <a:ext cx="358533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Kazuo Nakamura, </a:t>
            </a:r>
            <a:r>
              <a:rPr lang="en-CA" sz="1100" b="1" i="1" dirty="0">
                <a:sym typeface="Helvetica Neue"/>
              </a:rPr>
              <a:t>Reversed Images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Images </a:t>
            </a:r>
            <a:r>
              <a:rPr lang="en-CA" sz="1100" b="1" i="1" dirty="0" err="1">
                <a:sym typeface="Helvetica Neue"/>
              </a:rPr>
              <a:t>inversées</a:t>
            </a:r>
            <a:r>
              <a:rPr lang="en-CA" sz="1100" b="1" dirty="0">
                <a:sym typeface="Helvetica Neue"/>
              </a:rPr>
              <a:t>),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1965. </a:t>
            </a:r>
            <a:br>
              <a:rPr lang="en-CA" sz="1100" b="1" dirty="0">
                <a:sym typeface="Helvetica Neue"/>
              </a:rPr>
            </a:br>
            <a:r>
              <a:rPr lang="en-CA" sz="1100" b="1" dirty="0" err="1">
                <a:sym typeface="Helvetica Neue"/>
              </a:rPr>
              <a:t>Dans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peinture</a:t>
            </a:r>
            <a:r>
              <a:rPr lang="en-CA" sz="1100" b="1" dirty="0">
                <a:sym typeface="Helvetica Neue"/>
              </a:rPr>
              <a:t> de pommes et de </a:t>
            </a:r>
            <a:r>
              <a:rPr lang="en-CA" sz="1100" b="1" dirty="0" err="1">
                <a:sym typeface="Helvetica Neue"/>
              </a:rPr>
              <a:t>poires</a:t>
            </a:r>
            <a:r>
              <a:rPr lang="en-CA" sz="1100" b="1" dirty="0">
                <a:sym typeface="Helvetica Neue"/>
              </a:rPr>
              <a:t>, Nakamura </a:t>
            </a:r>
            <a:r>
              <a:rPr lang="en-CA" sz="1100" b="1" dirty="0" err="1">
                <a:sym typeface="Helvetica Neue"/>
              </a:rPr>
              <a:t>démontre</a:t>
            </a:r>
            <a:r>
              <a:rPr lang="en-CA" sz="1100" b="1" dirty="0">
                <a:sym typeface="Helvetica Neue"/>
              </a:rPr>
              <a:t> son </a:t>
            </a:r>
            <a:r>
              <a:rPr lang="en-CA" sz="1100" b="1" dirty="0" err="1">
                <a:sym typeface="Helvetica Neue"/>
              </a:rPr>
              <a:t>intérêt</a:t>
            </a:r>
            <a:r>
              <a:rPr lang="en-CA" sz="1100" b="1" dirty="0">
                <a:sym typeface="Helvetica Neue"/>
              </a:rPr>
              <a:t> pour la </a:t>
            </a:r>
            <a:r>
              <a:rPr lang="en-CA" sz="1100" b="1" dirty="0" err="1">
                <a:sym typeface="Helvetica Neue"/>
              </a:rPr>
              <a:t>symétrie</a:t>
            </a:r>
            <a:r>
              <a:rPr lang="en-CA" sz="1100" b="1" dirty="0">
                <a:sym typeface="Helvetica Neue"/>
              </a:rPr>
              <a:t>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61283-B81A-F049-87C0-4A70BD818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9" y="684661"/>
            <a:ext cx="4457480" cy="417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96114" y="3893981"/>
            <a:ext cx="3145409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Mary Pratt, </a:t>
            </a:r>
            <a:r>
              <a:rPr lang="en-CA" sz="1100" b="1" i="1" dirty="0">
                <a:latin typeface="+mn-lt"/>
              </a:rPr>
              <a:t>Ginger Ale and Tomato Sandwich no. 1 (Ginger Ale et sandwich aux </a:t>
            </a:r>
            <a:r>
              <a:rPr lang="en-CA" sz="1100" b="1" i="1" dirty="0" err="1">
                <a:latin typeface="+mn-lt"/>
              </a:rPr>
              <a:t>tomates</a:t>
            </a:r>
            <a:r>
              <a:rPr lang="en-CA" sz="1100" b="1" i="1" dirty="0">
                <a:latin typeface="+mn-lt"/>
              </a:rPr>
              <a:t> n</a:t>
            </a:r>
            <a:r>
              <a:rPr lang="en-CA" sz="1100" b="1" i="1" baseline="30000" dirty="0">
                <a:latin typeface="+mn-lt"/>
              </a:rPr>
              <a:t>o</a:t>
            </a:r>
            <a:r>
              <a:rPr lang="en-CA" sz="1100" b="1" i="1" dirty="0">
                <a:latin typeface="+mn-lt"/>
              </a:rPr>
              <a:t> 1</a:t>
            </a:r>
            <a:r>
              <a:rPr lang="en-CA" sz="1100" b="1" dirty="0">
                <a:latin typeface="+mn-lt"/>
              </a:rPr>
              <a:t>), 1999. </a:t>
            </a:r>
            <a:br>
              <a:rPr lang="en-CA" sz="1100" b="1" dirty="0">
                <a:latin typeface="+mn-lt"/>
              </a:rPr>
            </a:br>
            <a:r>
              <a:rPr lang="en-CA" sz="1100" b="1" dirty="0" err="1">
                <a:latin typeface="+mn-lt"/>
              </a:rPr>
              <a:t>Cette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œuvre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illustre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bien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l'observation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minutieuse</a:t>
            </a:r>
            <a:r>
              <a:rPr lang="en-CA" sz="1100" b="1" dirty="0">
                <a:latin typeface="+mn-lt"/>
              </a:rPr>
              <a:t> de la lumière </a:t>
            </a:r>
            <a:r>
              <a:rPr lang="en-CA" sz="1100" b="1" dirty="0" err="1">
                <a:latin typeface="+mn-lt"/>
              </a:rPr>
              <a:t>typique</a:t>
            </a:r>
            <a:r>
              <a:rPr lang="en-CA" sz="1100" b="1" dirty="0">
                <a:latin typeface="+mn-lt"/>
              </a:rPr>
              <a:t> de la </a:t>
            </a:r>
            <a:r>
              <a:rPr lang="en-CA" sz="1100" b="1" dirty="0" err="1">
                <a:latin typeface="+mn-lt"/>
              </a:rPr>
              <a:t>pratique</a:t>
            </a:r>
            <a:r>
              <a:rPr lang="en-CA" sz="1100" b="1" dirty="0">
                <a:latin typeface="+mn-lt"/>
              </a:rPr>
              <a:t> de Pratt.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1892E-AB3E-7F44-A876-200CACAAD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49" y="279668"/>
            <a:ext cx="3028186" cy="46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0492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42653" y="3401211"/>
            <a:ext cx="2782958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Shellie Zhang, </a:t>
            </a:r>
            <a:r>
              <a:rPr lang="en-CA" sz="1100" b="1" i="1" dirty="0">
                <a:latin typeface="+mn-lt"/>
              </a:rPr>
              <a:t>Still Life with Citrus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Nature </a:t>
            </a:r>
            <a:r>
              <a:rPr lang="en-CA" sz="1100" b="1" i="1" dirty="0" err="1">
                <a:latin typeface="+mn-lt"/>
              </a:rPr>
              <a:t>morte</a:t>
            </a:r>
            <a:r>
              <a:rPr lang="en-CA" sz="1100" b="1" i="1" dirty="0">
                <a:latin typeface="+mn-lt"/>
              </a:rPr>
              <a:t> aux </a:t>
            </a:r>
            <a:r>
              <a:rPr lang="en-CA" sz="1100" b="1" i="1" dirty="0" err="1">
                <a:latin typeface="+mn-lt"/>
              </a:rPr>
              <a:t>agrumes</a:t>
            </a:r>
            <a:r>
              <a:rPr lang="en-CA" sz="1100" b="1" dirty="0">
                <a:latin typeface="+mn-lt"/>
              </a:rPr>
              <a:t>), 2018-2019. </a:t>
            </a:r>
            <a:r>
              <a:rPr lang="en-CA" sz="1100" b="1" dirty="0" err="1">
                <a:latin typeface="+mn-lt"/>
              </a:rPr>
              <a:t>Dans</a:t>
            </a:r>
            <a:r>
              <a:rPr lang="en-CA" sz="1100" b="1" dirty="0">
                <a:latin typeface="+mn-lt"/>
              </a:rPr>
              <a:t> son travail, Zhang </a:t>
            </a:r>
            <a:r>
              <a:rPr lang="en-CA" sz="1100" b="1" dirty="0" err="1">
                <a:latin typeface="+mn-lt"/>
              </a:rPr>
              <a:t>s’inspire</a:t>
            </a:r>
            <a:r>
              <a:rPr lang="en-CA" sz="1100" b="1" dirty="0">
                <a:latin typeface="+mn-lt"/>
              </a:rPr>
              <a:t> de natures </a:t>
            </a:r>
            <a:r>
              <a:rPr lang="en-CA" sz="1100" b="1" dirty="0" err="1">
                <a:latin typeface="+mn-lt"/>
              </a:rPr>
              <a:t>mortes</a:t>
            </a:r>
            <a:r>
              <a:rPr lang="en-CA" sz="1100" b="1" dirty="0">
                <a:latin typeface="+mn-lt"/>
              </a:rPr>
              <a:t>, de </a:t>
            </a:r>
            <a:r>
              <a:rPr lang="en-CA" sz="1100" b="1" dirty="0" err="1">
                <a:latin typeface="+mn-lt"/>
              </a:rPr>
              <a:t>bols</a:t>
            </a:r>
            <a:r>
              <a:rPr lang="en-CA" sz="1100" b="1" dirty="0">
                <a:latin typeface="+mn-lt"/>
              </a:rPr>
              <a:t> de </a:t>
            </a:r>
            <a:r>
              <a:rPr lang="en-CA" sz="1100" b="1" dirty="0" err="1">
                <a:latin typeface="+mn-lt"/>
              </a:rPr>
              <a:t>produits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décoratifs</a:t>
            </a:r>
            <a:r>
              <a:rPr lang="en-CA" sz="1100" b="1" dirty="0">
                <a:latin typeface="+mn-lt"/>
              </a:rPr>
              <a:t> exposés </a:t>
            </a:r>
            <a:r>
              <a:rPr lang="en-CA" sz="1100" b="1" dirty="0" err="1">
                <a:latin typeface="+mn-lt"/>
              </a:rPr>
              <a:t>dans</a:t>
            </a:r>
            <a:r>
              <a:rPr lang="en-CA" sz="1100" b="1" dirty="0">
                <a:latin typeface="+mn-lt"/>
              </a:rPr>
              <a:t> les restaurants et </a:t>
            </a:r>
            <a:r>
              <a:rPr lang="en-CA" sz="1100" b="1" dirty="0" err="1">
                <a:latin typeface="+mn-lt"/>
              </a:rPr>
              <a:t>d’offrandes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présentées</a:t>
            </a:r>
            <a:r>
              <a:rPr lang="en-CA" sz="1100" b="1" dirty="0">
                <a:latin typeface="+mn-lt"/>
              </a:rPr>
              <a:t> aux temples.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208D2-053E-CD4D-AF01-C67C1CBE4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46" y="279668"/>
            <a:ext cx="3368337" cy="44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8953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293703" y="4513031"/>
            <a:ext cx="4174435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Edward Mitchell Bannister, v.1880.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722A1-4EA2-3D41-B67F-6C9EDADC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44" y="294942"/>
            <a:ext cx="3022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95664" y="3075905"/>
            <a:ext cx="2093845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 err="1">
                <a:latin typeface="+mn-lt"/>
              </a:rPr>
              <a:t>Gathie</a:t>
            </a:r>
            <a:r>
              <a:rPr lang="en-CA" sz="1100" b="1" dirty="0">
                <a:latin typeface="+mn-lt"/>
              </a:rPr>
              <a:t> Falk, </a:t>
            </a:r>
            <a:r>
              <a:rPr lang="en-CA" sz="1100" b="1" i="1" dirty="0">
                <a:latin typeface="+mn-lt"/>
              </a:rPr>
              <a:t>196 Apples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196 pommes</a:t>
            </a:r>
            <a:r>
              <a:rPr lang="en-CA" sz="1100" b="1" dirty="0">
                <a:latin typeface="+mn-lt"/>
              </a:rPr>
              <a:t>), 1969-1970. </a:t>
            </a:r>
            <a:br>
              <a:rPr lang="en-CA" sz="1100" b="1" dirty="0">
                <a:latin typeface="+mn-lt"/>
              </a:rPr>
            </a:br>
            <a:r>
              <a:rPr lang="en-CA" sz="1100" b="1" dirty="0">
                <a:latin typeface="+mn-lt"/>
              </a:rPr>
              <a:t>Les pommes </a:t>
            </a:r>
            <a:r>
              <a:rPr lang="en-CA" sz="1100" b="1" dirty="0" err="1">
                <a:latin typeface="+mn-lt"/>
              </a:rPr>
              <a:t>sculpturales</a:t>
            </a:r>
            <a:r>
              <a:rPr lang="en-CA" sz="1100" b="1" dirty="0">
                <a:latin typeface="+mn-lt"/>
              </a:rPr>
              <a:t> de Falk </a:t>
            </a:r>
            <a:r>
              <a:rPr lang="en-CA" sz="1100" b="1" dirty="0" err="1">
                <a:latin typeface="+mn-lt"/>
              </a:rPr>
              <a:t>sont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inspirées</a:t>
            </a:r>
            <a:r>
              <a:rPr lang="en-CA" sz="1100" b="1" dirty="0">
                <a:latin typeface="+mn-lt"/>
              </a:rPr>
              <a:t> des arrangements de fruits </a:t>
            </a:r>
            <a:r>
              <a:rPr lang="en-CA" sz="1100" b="1" dirty="0" err="1">
                <a:latin typeface="+mn-lt"/>
              </a:rPr>
              <a:t>qu’elle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voyait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quotidiennement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dans</a:t>
            </a:r>
            <a:r>
              <a:rPr lang="en-CA" sz="1100" b="1" dirty="0">
                <a:latin typeface="+mn-lt"/>
              </a:rPr>
              <a:t> le </a:t>
            </a:r>
            <a:r>
              <a:rPr lang="en-CA" sz="1100" b="1" dirty="0" err="1">
                <a:latin typeface="+mn-lt"/>
              </a:rPr>
              <a:t>magasin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d’alimentation</a:t>
            </a:r>
            <a:r>
              <a:rPr lang="en-CA" sz="1100" b="1" dirty="0">
                <a:latin typeface="+mn-lt"/>
              </a:rPr>
              <a:t> de son quartier.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EDEE9-A23E-BF4D-8F80-6443C3CC3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" y="679962"/>
            <a:ext cx="5820319" cy="41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67736" y="3558891"/>
            <a:ext cx="1928050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Oscar </a:t>
            </a:r>
            <a:r>
              <a:rPr lang="en-CA" sz="1100" b="1" dirty="0" err="1">
                <a:latin typeface="+mn-lt"/>
              </a:rPr>
              <a:t>Cahén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>
                <a:latin typeface="+mn-lt"/>
              </a:rPr>
              <a:t>Still-life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Nature </a:t>
            </a:r>
            <a:r>
              <a:rPr lang="en-CA" sz="1100" b="1" i="1" dirty="0" err="1">
                <a:latin typeface="+mn-lt"/>
              </a:rPr>
              <a:t>morte</a:t>
            </a:r>
            <a:r>
              <a:rPr lang="en-CA" sz="1100" b="1" dirty="0">
                <a:latin typeface="+mn-lt"/>
              </a:rPr>
              <a:t>), 1950. </a:t>
            </a:r>
            <a:br>
              <a:rPr lang="en-CA" sz="1100" b="1" dirty="0">
                <a:latin typeface="+mn-lt"/>
              </a:rPr>
            </a:br>
            <a:r>
              <a:rPr lang="en-CA" sz="1100" b="1" dirty="0" err="1">
                <a:latin typeface="+mn-lt"/>
              </a:rPr>
              <a:t>Très</a:t>
            </a:r>
            <a:r>
              <a:rPr lang="en-CA" sz="1100" b="1" dirty="0">
                <a:latin typeface="+mn-lt"/>
              </a:rPr>
              <a:t> polyvalent, </a:t>
            </a:r>
            <a:r>
              <a:rPr lang="en-CA" sz="1100" b="1" dirty="0" err="1">
                <a:latin typeface="+mn-lt"/>
              </a:rPr>
              <a:t>Cahén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combinait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souvent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plusieurs</a:t>
            </a:r>
            <a:r>
              <a:rPr lang="en-CA" sz="1100" b="1" dirty="0">
                <a:latin typeface="+mn-lt"/>
              </a:rPr>
              <a:t> techniques et </a:t>
            </a:r>
            <a:r>
              <a:rPr lang="en-CA" sz="1100" b="1" dirty="0" err="1">
                <a:latin typeface="+mn-lt"/>
              </a:rPr>
              <a:t>matières</a:t>
            </a:r>
            <a:r>
              <a:rPr lang="en-CA" sz="1100" b="1" dirty="0">
                <a:latin typeface="+mn-lt"/>
              </a:rPr>
              <a:t>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64BB3-97B1-ED4C-AAD0-9F85DDA38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1" y="634945"/>
            <a:ext cx="5280719" cy="41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834886" y="4425645"/>
            <a:ext cx="772601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Annie Pootoogook, </a:t>
            </a:r>
            <a:r>
              <a:rPr lang="en-CA" sz="1100" b="1" i="1" dirty="0">
                <a:latin typeface="+mn-lt"/>
              </a:rPr>
              <a:t>Cape Dorset Freezer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 err="1">
                <a:latin typeface="+mn-lt"/>
              </a:rPr>
              <a:t>Congélateur</a:t>
            </a:r>
            <a:r>
              <a:rPr lang="en-CA" sz="1100" b="1" i="1" dirty="0">
                <a:latin typeface="+mn-lt"/>
              </a:rPr>
              <a:t> de Cape Dorset</a:t>
            </a:r>
            <a:r>
              <a:rPr lang="en-CA" sz="1100" b="1" dirty="0">
                <a:latin typeface="+mn-lt"/>
              </a:rPr>
              <a:t>), 2005. </a:t>
            </a:r>
            <a:br>
              <a:rPr lang="en-CA" sz="1100" b="1" dirty="0">
                <a:latin typeface="+mn-lt"/>
              </a:rPr>
            </a:br>
            <a:r>
              <a:rPr lang="en-CA" sz="1100" b="1" dirty="0">
                <a:latin typeface="+mn-lt"/>
              </a:rPr>
              <a:t>Ce dessin </a:t>
            </a:r>
            <a:r>
              <a:rPr lang="en-CA" sz="1100" b="1" dirty="0" err="1">
                <a:latin typeface="+mn-lt"/>
              </a:rPr>
              <a:t>est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l’un</a:t>
            </a:r>
            <a:r>
              <a:rPr lang="en-CA" sz="1100" b="1" dirty="0">
                <a:latin typeface="+mn-lt"/>
              </a:rPr>
              <a:t> des premiers </a:t>
            </a:r>
            <a:r>
              <a:rPr lang="en-CA" sz="1100" b="1" dirty="0" err="1">
                <a:latin typeface="+mn-lt"/>
              </a:rPr>
              <a:t>créés</a:t>
            </a:r>
            <a:r>
              <a:rPr lang="en-CA" sz="1100" b="1" dirty="0">
                <a:latin typeface="+mn-lt"/>
              </a:rPr>
              <a:t> par Pootoogook </a:t>
            </a:r>
            <a:r>
              <a:rPr lang="en-CA" sz="1100" b="1" dirty="0" err="1">
                <a:latin typeface="+mn-lt"/>
              </a:rPr>
              <a:t>dans</a:t>
            </a:r>
            <a:r>
              <a:rPr lang="en-CA" sz="1100" b="1" dirty="0">
                <a:latin typeface="+mn-lt"/>
              </a:rPr>
              <a:t> un format à </a:t>
            </a:r>
            <a:r>
              <a:rPr lang="en-CA" sz="1100" b="1" dirty="0" err="1">
                <a:latin typeface="+mn-lt"/>
              </a:rPr>
              <a:t>grande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échelle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innovant</a:t>
            </a:r>
            <a:r>
              <a:rPr lang="en-CA" sz="1100" b="1" dirty="0">
                <a:latin typeface="+mn-lt"/>
              </a:rPr>
              <a:t>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512030-F39F-3948-AA3E-098BB3776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6" y="653471"/>
            <a:ext cx="7726019" cy="370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486015" y="3753016"/>
            <a:ext cx="277429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Jack Chambers, </a:t>
            </a:r>
            <a:r>
              <a:rPr lang="en-CA" sz="1100" b="1" i="1" dirty="0">
                <a:latin typeface="+mn-lt"/>
              </a:rPr>
              <a:t>Diego Sleeping No. 2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Diego </a:t>
            </a:r>
            <a:r>
              <a:rPr lang="en-CA" sz="1100" b="1" i="1" dirty="0" err="1">
                <a:latin typeface="+mn-lt"/>
              </a:rPr>
              <a:t>endormi</a:t>
            </a:r>
            <a:r>
              <a:rPr lang="en-CA" sz="1100" b="1" i="1" dirty="0">
                <a:latin typeface="+mn-lt"/>
              </a:rPr>
              <a:t> n</a:t>
            </a:r>
            <a:r>
              <a:rPr lang="en-CA" sz="1100" b="1" i="1" baseline="30000" dirty="0">
                <a:latin typeface="+mn-lt"/>
              </a:rPr>
              <a:t>o</a:t>
            </a:r>
            <a:r>
              <a:rPr lang="en-CA" sz="1100" b="1" i="1" dirty="0">
                <a:latin typeface="+mn-lt"/>
              </a:rPr>
              <a:t> 2</a:t>
            </a:r>
            <a:r>
              <a:rPr lang="en-CA" sz="1100" b="1" dirty="0">
                <a:latin typeface="+mn-lt"/>
              </a:rPr>
              <a:t>), 1971. </a:t>
            </a:r>
            <a:br>
              <a:rPr lang="en-CA" sz="1100" b="1" dirty="0">
                <a:latin typeface="+mn-lt"/>
              </a:rPr>
            </a:br>
            <a:r>
              <a:rPr lang="en-CA" sz="1100" b="1" dirty="0" err="1">
                <a:latin typeface="+mn-lt"/>
              </a:rPr>
              <a:t>Cette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peinture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est</a:t>
            </a:r>
            <a:r>
              <a:rPr lang="en-CA" sz="1100" b="1" dirty="0">
                <a:latin typeface="+mn-lt"/>
              </a:rPr>
              <a:t> un </a:t>
            </a:r>
            <a:r>
              <a:rPr lang="en-CA" sz="1100" b="1" dirty="0" err="1">
                <a:latin typeface="+mn-lt"/>
              </a:rPr>
              <a:t>exemple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clé</a:t>
            </a:r>
            <a:r>
              <a:rPr lang="en-CA" sz="1100" b="1" dirty="0">
                <a:latin typeface="+mn-lt"/>
              </a:rPr>
              <a:t> du « </a:t>
            </a:r>
            <a:r>
              <a:rPr lang="en-CA" sz="1100" b="1" dirty="0" err="1">
                <a:latin typeface="+mn-lt"/>
              </a:rPr>
              <a:t>réalisme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perceptuel</a:t>
            </a:r>
            <a:r>
              <a:rPr lang="en-CA" sz="1100" b="1" dirty="0">
                <a:latin typeface="+mn-lt"/>
              </a:rPr>
              <a:t> » </a:t>
            </a:r>
            <a:r>
              <a:rPr lang="en-CA" sz="1100" b="1" dirty="0" err="1">
                <a:latin typeface="+mn-lt"/>
              </a:rPr>
              <a:t>élaboré</a:t>
            </a:r>
            <a:r>
              <a:rPr lang="en-CA" sz="1100" b="1" dirty="0">
                <a:latin typeface="+mn-lt"/>
              </a:rPr>
              <a:t> par </a:t>
            </a:r>
            <a:r>
              <a:rPr lang="en-CA" sz="1100" b="1" dirty="0" err="1">
                <a:latin typeface="+mn-lt"/>
              </a:rPr>
              <a:t>l'artiste</a:t>
            </a:r>
            <a:r>
              <a:rPr lang="en-CA" sz="1100" b="1" dirty="0">
                <a:latin typeface="+mn-lt"/>
              </a:rPr>
              <a:t>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0CB4C-0C9E-0D4F-ACD9-13C0CF16C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898" y="590072"/>
            <a:ext cx="4179376" cy="41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2884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421927" y="4378294"/>
            <a:ext cx="655193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Christopher Pratt, P</a:t>
            </a:r>
            <a:r>
              <a:rPr lang="en-CA" sz="1100" b="1" i="1" dirty="0">
                <a:latin typeface="+mn-lt"/>
              </a:rPr>
              <a:t>lacentia Bay: A Boat in Winter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 err="1">
                <a:latin typeface="+mn-lt"/>
              </a:rPr>
              <a:t>Baie</a:t>
            </a:r>
            <a:r>
              <a:rPr lang="en-CA" sz="1100" b="1" i="1" dirty="0">
                <a:latin typeface="+mn-lt"/>
              </a:rPr>
              <a:t> Placentia. Un bateau </a:t>
            </a:r>
            <a:r>
              <a:rPr lang="en-CA" sz="1100" b="1" i="1" dirty="0" err="1">
                <a:latin typeface="+mn-lt"/>
              </a:rPr>
              <a:t>en</a:t>
            </a:r>
            <a:r>
              <a:rPr lang="en-CA" sz="1100" b="1" i="1" dirty="0">
                <a:latin typeface="+mn-lt"/>
              </a:rPr>
              <a:t> hiver</a:t>
            </a:r>
            <a:r>
              <a:rPr lang="en-CA" sz="1100" b="1" dirty="0">
                <a:latin typeface="+mn-lt"/>
              </a:rPr>
              <a:t>), 1996. </a:t>
            </a:r>
            <a:br>
              <a:rPr lang="en-CA" sz="1100" b="1" dirty="0">
                <a:latin typeface="+mn-lt"/>
              </a:rPr>
            </a:br>
            <a:r>
              <a:rPr lang="en-CA" sz="1100" b="1" dirty="0">
                <a:latin typeface="+mn-lt"/>
              </a:rPr>
              <a:t>Né à Terre-</a:t>
            </a:r>
            <a:r>
              <a:rPr lang="en-CA" sz="1100" b="1" dirty="0" err="1">
                <a:latin typeface="+mn-lt"/>
              </a:rPr>
              <a:t>Neuve</a:t>
            </a:r>
            <a:r>
              <a:rPr lang="en-CA" sz="1100" b="1" dirty="0">
                <a:latin typeface="+mn-lt"/>
              </a:rPr>
              <a:t>, Pratt </a:t>
            </a:r>
            <a:r>
              <a:rPr lang="en-CA" sz="1100" b="1" dirty="0" err="1">
                <a:latin typeface="+mn-lt"/>
              </a:rPr>
              <a:t>est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inspiré</a:t>
            </a:r>
            <a:r>
              <a:rPr lang="en-CA" sz="1100" b="1" dirty="0">
                <a:latin typeface="+mn-lt"/>
              </a:rPr>
              <a:t> par la </a:t>
            </a:r>
            <a:r>
              <a:rPr lang="en-CA" sz="1100" b="1" dirty="0" err="1">
                <a:latin typeface="+mn-lt"/>
              </a:rPr>
              <a:t>géographie</a:t>
            </a:r>
            <a:r>
              <a:rPr lang="en-CA" sz="1100" b="1" dirty="0">
                <a:latin typeface="+mn-lt"/>
              </a:rPr>
              <a:t> de la province et </a:t>
            </a:r>
            <a:r>
              <a:rPr lang="en-CA" sz="1100" b="1" dirty="0" err="1">
                <a:latin typeface="+mn-lt"/>
              </a:rPr>
              <a:t>ses</a:t>
            </a:r>
            <a:r>
              <a:rPr lang="en-CA" sz="1100" b="1" dirty="0">
                <a:latin typeface="+mn-lt"/>
              </a:rPr>
              <a:t> souvenirs </a:t>
            </a:r>
            <a:r>
              <a:rPr lang="en-CA" sz="1100" b="1" dirty="0" err="1">
                <a:latin typeface="+mn-lt"/>
              </a:rPr>
              <a:t>d’enfance</a:t>
            </a:r>
            <a:r>
              <a:rPr lang="en-CA" sz="1100" b="1" dirty="0">
                <a:latin typeface="+mn-lt"/>
              </a:rPr>
              <a:t> qui y </a:t>
            </a:r>
            <a:r>
              <a:rPr lang="en-CA" sz="1100" b="1" dirty="0" err="1">
                <a:latin typeface="+mn-lt"/>
              </a:rPr>
              <a:t>prennent</a:t>
            </a:r>
            <a:r>
              <a:rPr lang="en-CA" sz="1100" b="1" dirty="0">
                <a:latin typeface="+mn-lt"/>
              </a:rPr>
              <a:t> place.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48535-A981-7242-B71E-C443E3918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28" y="479458"/>
            <a:ext cx="6551934" cy="38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5563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82029" y="3075907"/>
            <a:ext cx="1803327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Maud Lewis, </a:t>
            </a:r>
            <a:r>
              <a:rPr lang="en-CA" sz="1100" b="1" i="1" dirty="0">
                <a:latin typeface="+mn-lt"/>
              </a:rPr>
              <a:t>Le Bluenose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dirty="0" err="1">
                <a:latin typeface="+mn-lt"/>
              </a:rPr>
              <a:t>vers</a:t>
            </a:r>
            <a:r>
              <a:rPr lang="en-CA" sz="1100" b="1" dirty="0">
                <a:latin typeface="+mn-lt"/>
              </a:rPr>
              <a:t> les </a:t>
            </a:r>
            <a:r>
              <a:rPr lang="en-CA" sz="1100" b="1" dirty="0" err="1">
                <a:latin typeface="+mn-lt"/>
              </a:rPr>
              <a:t>années</a:t>
            </a:r>
            <a:r>
              <a:rPr lang="en-CA" sz="1100" b="1" dirty="0">
                <a:latin typeface="+mn-lt"/>
              </a:rPr>
              <a:t> 1960. </a:t>
            </a:r>
            <a:br>
              <a:rPr lang="en-CA" sz="1100" b="1" dirty="0">
                <a:latin typeface="+mn-lt"/>
              </a:rPr>
            </a:br>
            <a:r>
              <a:rPr lang="en-CA" sz="1100" b="1" dirty="0">
                <a:latin typeface="+mn-lt"/>
              </a:rPr>
              <a:t>Lewis a </a:t>
            </a:r>
            <a:r>
              <a:rPr lang="en-CA" sz="1100" b="1" dirty="0" err="1">
                <a:latin typeface="+mn-lt"/>
              </a:rPr>
              <a:t>souvent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représenté</a:t>
            </a:r>
            <a:r>
              <a:rPr lang="en-CA" sz="1100" b="1" dirty="0">
                <a:latin typeface="+mn-lt"/>
              </a:rPr>
              <a:t> des images </a:t>
            </a:r>
            <a:r>
              <a:rPr lang="en-CA" sz="1100" b="1" dirty="0" err="1">
                <a:latin typeface="+mn-lt"/>
              </a:rPr>
              <a:t>familières</a:t>
            </a:r>
            <a:r>
              <a:rPr lang="en-CA" sz="1100" b="1" dirty="0">
                <a:latin typeface="+mn-lt"/>
              </a:rPr>
              <a:t> pour la </a:t>
            </a:r>
            <a:r>
              <a:rPr lang="en-CA" sz="1100" b="1" dirty="0" err="1">
                <a:latin typeface="+mn-lt"/>
              </a:rPr>
              <a:t>communauté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néo-écossaise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dirty="0" err="1">
                <a:latin typeface="+mn-lt"/>
              </a:rPr>
              <a:t>comme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cette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goélette</a:t>
            </a:r>
            <a:r>
              <a:rPr lang="en-CA" sz="1100" b="1" dirty="0">
                <a:latin typeface="+mn-lt"/>
              </a:rPr>
              <a:t> de </a:t>
            </a:r>
            <a:r>
              <a:rPr lang="en-CA" sz="1100" b="1" dirty="0" err="1">
                <a:latin typeface="+mn-lt"/>
              </a:rPr>
              <a:t>pêche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emblématique</a:t>
            </a:r>
            <a:r>
              <a:rPr lang="en-CA" sz="1100" b="1" dirty="0">
                <a:latin typeface="+mn-lt"/>
              </a:rPr>
              <a:t>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9B915-8517-074C-A292-19B454251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3" y="782375"/>
            <a:ext cx="6000711" cy="40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005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81554" y="4117863"/>
            <a:ext cx="568812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/>
              <a:t>Robert Houle, </a:t>
            </a:r>
            <a:r>
              <a:rPr lang="en-CA" sz="1100" b="1" i="1" dirty="0" err="1"/>
              <a:t>Muhnedobe</a:t>
            </a:r>
            <a:r>
              <a:rPr lang="en-CA" sz="1100" b="1" i="1" dirty="0"/>
              <a:t> </a:t>
            </a:r>
            <a:r>
              <a:rPr lang="en-CA" sz="1100" b="1" i="1" dirty="0" err="1"/>
              <a:t>uhyahyuk</a:t>
            </a:r>
            <a:r>
              <a:rPr lang="en-CA" sz="1100" b="1" i="1" dirty="0"/>
              <a:t> [Where the gods are present] </a:t>
            </a:r>
            <a:r>
              <a:rPr lang="en-CA" sz="1100" b="1" dirty="0"/>
              <a:t>(</a:t>
            </a:r>
            <a:r>
              <a:rPr lang="en-CA" sz="1100" b="1" i="1" dirty="0" err="1"/>
              <a:t>Muhnedobe</a:t>
            </a:r>
            <a:r>
              <a:rPr lang="en-CA" sz="1100" b="1" i="1" dirty="0"/>
              <a:t> </a:t>
            </a:r>
            <a:r>
              <a:rPr lang="en-CA" sz="1100" b="1" i="1" dirty="0" err="1"/>
              <a:t>uhyahyuk</a:t>
            </a:r>
            <a:r>
              <a:rPr lang="en-CA" sz="1100" b="1" i="1" dirty="0"/>
              <a:t> [</a:t>
            </a:r>
            <a:r>
              <a:rPr lang="en-CA" sz="1100" b="1" i="1" dirty="0" err="1"/>
              <a:t>Là</a:t>
            </a:r>
            <a:r>
              <a:rPr lang="en-CA" sz="1100" b="1" i="1" dirty="0"/>
              <a:t> </a:t>
            </a:r>
            <a:r>
              <a:rPr lang="en-CA" sz="1100" b="1" i="1" dirty="0" err="1"/>
              <a:t>où</a:t>
            </a:r>
            <a:r>
              <a:rPr lang="en-CA" sz="1100" b="1" i="1" dirty="0"/>
              <a:t> les </a:t>
            </a:r>
            <a:r>
              <a:rPr lang="en-CA" sz="1100" b="1" i="1" dirty="0" err="1"/>
              <a:t>dieux</a:t>
            </a:r>
            <a:r>
              <a:rPr lang="en-CA" sz="1100" b="1" i="1" dirty="0"/>
              <a:t> </a:t>
            </a:r>
            <a:r>
              <a:rPr lang="en-CA" sz="1100" b="1" i="1" dirty="0" err="1"/>
              <a:t>sont</a:t>
            </a:r>
            <a:r>
              <a:rPr lang="en-CA" sz="1100" b="1" i="1" dirty="0"/>
              <a:t> </a:t>
            </a:r>
            <a:r>
              <a:rPr lang="en-CA" sz="1100" b="1" i="1" dirty="0" err="1"/>
              <a:t>présents</a:t>
            </a:r>
            <a:r>
              <a:rPr lang="en-CA" sz="1100" b="1" i="1" dirty="0"/>
              <a:t>]</a:t>
            </a:r>
            <a:r>
              <a:rPr lang="en-CA" sz="1100" b="1" dirty="0"/>
              <a:t>) (</a:t>
            </a:r>
            <a:r>
              <a:rPr lang="en-CA" sz="1100" b="1" i="1" dirty="0"/>
              <a:t>Matthieu, Philippe, </a:t>
            </a:r>
            <a:r>
              <a:rPr lang="en-CA" sz="1100" b="1" i="1" dirty="0" err="1"/>
              <a:t>Barthélemy</a:t>
            </a:r>
            <a:r>
              <a:rPr lang="en-CA" sz="1100" b="1" i="1" dirty="0"/>
              <a:t>, Thomas</a:t>
            </a:r>
            <a:r>
              <a:rPr lang="en-CA" sz="1100" b="1" dirty="0"/>
              <a:t>), 1989. La </a:t>
            </a:r>
            <a:r>
              <a:rPr lang="en-CA" sz="1100" b="1" dirty="0" err="1"/>
              <a:t>peinture</a:t>
            </a:r>
            <a:r>
              <a:rPr lang="en-CA" sz="1100" b="1" dirty="0"/>
              <a:t> </a:t>
            </a:r>
            <a:r>
              <a:rPr lang="en-CA" sz="1100" b="1" dirty="0" err="1"/>
              <a:t>d’Houle</a:t>
            </a:r>
            <a:r>
              <a:rPr lang="en-CA" sz="1100" b="1" dirty="0"/>
              <a:t> </a:t>
            </a:r>
            <a:r>
              <a:rPr lang="en-CA" sz="1100" b="1" dirty="0" err="1"/>
              <a:t>s’inspire</a:t>
            </a:r>
            <a:r>
              <a:rPr lang="en-CA" sz="1100" b="1" dirty="0"/>
              <a:t> d’un lieu de </a:t>
            </a:r>
            <a:r>
              <a:rPr lang="en-CA" sz="1100" b="1" dirty="0" err="1"/>
              <a:t>pèlerinage</a:t>
            </a:r>
            <a:r>
              <a:rPr lang="en-CA" sz="1100" b="1" dirty="0"/>
              <a:t> sacré des </a:t>
            </a:r>
            <a:r>
              <a:rPr lang="en-CA" sz="1100" b="1" dirty="0" err="1"/>
              <a:t>Saulteux</a:t>
            </a:r>
            <a:r>
              <a:rPr lang="en-CA" sz="1100" b="1" dirty="0"/>
              <a:t>, </a:t>
            </a:r>
            <a:r>
              <a:rPr lang="en-CA" sz="1100" b="1" dirty="0" err="1"/>
              <a:t>situé</a:t>
            </a:r>
            <a:r>
              <a:rPr lang="en-CA" sz="1100" b="1" dirty="0"/>
              <a:t> </a:t>
            </a:r>
            <a:r>
              <a:rPr lang="en-CA" sz="1100" b="1" dirty="0" err="1"/>
              <a:t>près</a:t>
            </a:r>
            <a:r>
              <a:rPr lang="en-CA" sz="1100" b="1" dirty="0"/>
              <a:t> de la </a:t>
            </a:r>
            <a:r>
              <a:rPr lang="en-CA" sz="1100" b="1" dirty="0" err="1"/>
              <a:t>maison</a:t>
            </a:r>
            <a:r>
              <a:rPr lang="en-CA" sz="1100" b="1" dirty="0"/>
              <a:t> de son </a:t>
            </a:r>
            <a:r>
              <a:rPr lang="en-CA" sz="1100" b="1" dirty="0" err="1"/>
              <a:t>enfance</a:t>
            </a:r>
            <a:r>
              <a:rPr lang="en-CA" sz="1100" b="1" dirty="0"/>
              <a:t>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89A89-D3A4-A642-A187-AE7254480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54" y="485588"/>
            <a:ext cx="5688127" cy="359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92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35708" y="4296279"/>
            <a:ext cx="637981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Karen Tam, </a:t>
            </a:r>
            <a:r>
              <a:rPr lang="en-CA" sz="1100" b="1" i="1" dirty="0">
                <a:latin typeface="+mn-lt"/>
              </a:rPr>
              <a:t>Wishing Tree / Place des </a:t>
            </a:r>
            <a:r>
              <a:rPr lang="en-CA" sz="1100" b="1" i="1" dirty="0" err="1">
                <a:latin typeface="+mn-lt"/>
              </a:rPr>
              <a:t>souhaits</a:t>
            </a:r>
            <a:r>
              <a:rPr lang="en-CA" sz="1100" b="1" i="1" dirty="0">
                <a:latin typeface="+mn-lt"/>
              </a:rPr>
              <a:t>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 err="1">
                <a:latin typeface="+mn-lt"/>
              </a:rPr>
              <a:t>Arbre</a:t>
            </a:r>
            <a:r>
              <a:rPr lang="en-CA" sz="1100" b="1" i="1" dirty="0">
                <a:latin typeface="+mn-lt"/>
              </a:rPr>
              <a:t> à </a:t>
            </a:r>
            <a:r>
              <a:rPr lang="en-CA" sz="1100" b="1" i="1" dirty="0" err="1">
                <a:latin typeface="+mn-lt"/>
              </a:rPr>
              <a:t>souhaits</a:t>
            </a:r>
            <a:r>
              <a:rPr lang="en-CA" sz="1100" b="1" i="1" dirty="0">
                <a:latin typeface="+mn-lt"/>
              </a:rPr>
              <a:t> / Place des </a:t>
            </a:r>
            <a:r>
              <a:rPr lang="en-CA" sz="1100" b="1" i="1" dirty="0" err="1">
                <a:latin typeface="+mn-lt"/>
              </a:rPr>
              <a:t>souhaits</a:t>
            </a:r>
            <a:r>
              <a:rPr lang="en-CA" sz="1100" b="1" dirty="0">
                <a:latin typeface="+mn-lt"/>
              </a:rPr>
              <a:t>), 2021. </a:t>
            </a:r>
            <a:r>
              <a:rPr lang="en-CA" sz="1100" b="1" dirty="0" err="1">
                <a:latin typeface="+mn-lt"/>
              </a:rPr>
              <a:t>L’</a:t>
            </a:r>
            <a:r>
              <a:rPr lang="en-CA" sz="1100" b="1" dirty="0" err="1"/>
              <a:t>œuvre</a:t>
            </a:r>
            <a:r>
              <a:rPr lang="en-CA" sz="1100" b="1" dirty="0">
                <a:latin typeface="+mn-lt"/>
              </a:rPr>
              <a:t> de Tam rend </a:t>
            </a:r>
            <a:r>
              <a:rPr lang="en-CA" sz="1100" b="1" dirty="0" err="1">
                <a:latin typeface="+mn-lt"/>
              </a:rPr>
              <a:t>hommage</a:t>
            </a:r>
            <a:r>
              <a:rPr lang="en-CA" sz="1100" b="1" dirty="0">
                <a:latin typeface="+mn-lt"/>
              </a:rPr>
              <a:t> à la </a:t>
            </a:r>
            <a:r>
              <a:rPr lang="en-CA" sz="1100" b="1" dirty="0" err="1">
                <a:latin typeface="+mn-lt"/>
              </a:rPr>
              <a:t>communauté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qu’elle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habite</a:t>
            </a:r>
            <a:r>
              <a:rPr lang="en-CA" sz="1100" b="1" dirty="0">
                <a:latin typeface="+mn-lt"/>
              </a:rPr>
              <a:t>, le quartier chinois de Montréal.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0C78D-3613-3147-B854-E95B8B85C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08" y="604328"/>
            <a:ext cx="6379817" cy="364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8323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85803" y="3649999"/>
            <a:ext cx="2530842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Emily </a:t>
            </a:r>
            <a:r>
              <a:rPr lang="en-CA" sz="1100" b="1" dirty="0" err="1">
                <a:sym typeface="Helvetica Neue"/>
              </a:rPr>
              <a:t>Carr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Forest, British Columbia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Forêt</a:t>
            </a:r>
            <a:r>
              <a:rPr lang="en-CA" sz="1100" b="1" i="1" dirty="0">
                <a:sym typeface="Helvetica Neue"/>
              </a:rPr>
              <a:t>, </a:t>
            </a:r>
            <a:r>
              <a:rPr lang="en-CA" sz="1100" b="1" i="1" dirty="0" err="1">
                <a:sym typeface="Helvetica Neue"/>
              </a:rPr>
              <a:t>Colombie-Britannique</a:t>
            </a:r>
            <a:r>
              <a:rPr lang="en-CA" sz="1100" b="1" dirty="0">
                <a:sym typeface="Helvetica Neue"/>
              </a:rPr>
              <a:t>), </a:t>
            </a:r>
            <a:r>
              <a:rPr lang="en-CA" dirty="0"/>
              <a:t>1931-1932. </a:t>
            </a:r>
            <a:br>
              <a:rPr lang="en-CA" dirty="0"/>
            </a:br>
            <a:r>
              <a:rPr lang="en-CA" sz="1100" dirty="0"/>
              <a:t>Les </a:t>
            </a:r>
            <a:r>
              <a:rPr lang="en-CA" sz="1100" dirty="0" err="1"/>
              <a:t>forêts</a:t>
            </a:r>
            <a:r>
              <a:rPr lang="en-CA" sz="1100" dirty="0"/>
              <a:t> </a:t>
            </a:r>
            <a:r>
              <a:rPr lang="en-CA" sz="1100" dirty="0" err="1"/>
              <a:t>profondes</a:t>
            </a:r>
            <a:r>
              <a:rPr lang="en-CA" sz="1100" dirty="0"/>
              <a:t> et </a:t>
            </a:r>
            <a:r>
              <a:rPr lang="en-CA" sz="1100" dirty="0" err="1"/>
              <a:t>luxuriantes</a:t>
            </a:r>
            <a:r>
              <a:rPr lang="en-CA" sz="1100" dirty="0"/>
              <a:t> de la </a:t>
            </a:r>
            <a:r>
              <a:rPr lang="en-CA" sz="1100" dirty="0" err="1"/>
              <a:t>Colombie-Britannique</a:t>
            </a:r>
            <a:r>
              <a:rPr lang="en-CA" sz="1100" dirty="0"/>
              <a:t> </a:t>
            </a:r>
            <a:r>
              <a:rPr lang="en-CA" sz="1100" dirty="0" err="1"/>
              <a:t>sont</a:t>
            </a:r>
            <a:r>
              <a:rPr lang="en-CA" sz="1100" dirty="0"/>
              <a:t> des </a:t>
            </a:r>
            <a:r>
              <a:rPr lang="en-CA" sz="1100" dirty="0" err="1"/>
              <a:t>espaces</a:t>
            </a:r>
            <a:r>
              <a:rPr lang="en-CA" sz="1100" dirty="0"/>
              <a:t> </a:t>
            </a:r>
            <a:r>
              <a:rPr lang="en-CA" sz="1100" dirty="0" err="1"/>
              <a:t>spirituels</a:t>
            </a:r>
            <a:r>
              <a:rPr lang="en-CA" sz="1100" dirty="0"/>
              <a:t> pour </a:t>
            </a:r>
            <a:r>
              <a:rPr lang="en-CA" sz="1100" dirty="0" err="1"/>
              <a:t>Carr</a:t>
            </a:r>
            <a:r>
              <a:rPr lang="en-CA" sz="1100" dirty="0"/>
              <a:t>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3471B-637A-D64F-BAD5-8321A309D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41" y="306172"/>
            <a:ext cx="3029415" cy="454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14017" y="4389043"/>
            <a:ext cx="562320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/>
              <a:t>Karen Tam, </a:t>
            </a:r>
            <a:r>
              <a:rPr lang="en-CA" sz="1100" b="1" i="1" dirty="0"/>
              <a:t>Wishing Tree / Place des </a:t>
            </a:r>
            <a:r>
              <a:rPr lang="en-CA" sz="1100" b="1" i="1" dirty="0" err="1"/>
              <a:t>souhaits</a:t>
            </a:r>
            <a:r>
              <a:rPr lang="en-CA" sz="1100" b="1" i="1" dirty="0"/>
              <a:t> </a:t>
            </a:r>
            <a:r>
              <a:rPr lang="en-CA" sz="1100" b="1" dirty="0"/>
              <a:t>(</a:t>
            </a:r>
            <a:r>
              <a:rPr lang="en-CA" sz="1100" b="1" i="1" dirty="0" err="1"/>
              <a:t>Arbre</a:t>
            </a:r>
            <a:r>
              <a:rPr lang="en-CA" sz="1100" b="1" i="1" dirty="0"/>
              <a:t> </a:t>
            </a:r>
            <a:r>
              <a:rPr lang="en-CA" sz="1100" b="1" i="1" dirty="0" err="1"/>
              <a:t>à</a:t>
            </a:r>
            <a:r>
              <a:rPr lang="en-CA" sz="1100" b="1" i="1" dirty="0"/>
              <a:t> </a:t>
            </a:r>
            <a:r>
              <a:rPr lang="en-CA" sz="1100" b="1" i="1" dirty="0" err="1"/>
              <a:t>souhaits</a:t>
            </a:r>
            <a:r>
              <a:rPr lang="en-CA" sz="1100" b="1" i="1" dirty="0"/>
              <a:t> / Place des </a:t>
            </a:r>
            <a:r>
              <a:rPr lang="en-CA" sz="1100" b="1" i="1" dirty="0" err="1"/>
              <a:t>souhaits</a:t>
            </a:r>
            <a:r>
              <a:rPr lang="en-CA" sz="1100" b="1" dirty="0"/>
              <a:t>), </a:t>
            </a:r>
            <a:r>
              <a:rPr lang="en-CA" sz="1100" b="1" dirty="0" err="1"/>
              <a:t>détail</a:t>
            </a:r>
            <a:r>
              <a:rPr lang="en-CA" sz="1100" b="1" dirty="0"/>
              <a:t>, 2021.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62CA60-1A87-1E4E-87AE-C369BD0BB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016" y="584491"/>
            <a:ext cx="5623200" cy="375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027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51722" y="4469343"/>
            <a:ext cx="645737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Edward Mitchell Bannister, </a:t>
            </a:r>
            <a:r>
              <a:rPr lang="en-CA" sz="1100" b="1" i="1" dirty="0">
                <a:sym typeface="Helvetica Neue"/>
              </a:rPr>
              <a:t>Boat on Sea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Bateau sur la </a:t>
            </a:r>
            <a:r>
              <a:rPr lang="en-CA" sz="1100" b="1" i="1" dirty="0" err="1">
                <a:sym typeface="Helvetica Neue"/>
              </a:rPr>
              <a:t>mer</a:t>
            </a:r>
            <a:r>
              <a:rPr lang="en-CA" sz="1100" b="1" dirty="0">
                <a:sym typeface="Helvetica Neue"/>
              </a:rPr>
              <a:t>), </a:t>
            </a:r>
            <a:r>
              <a:rPr lang="en-CA" sz="1100" b="1" dirty="0" err="1">
                <a:sym typeface="Helvetica Neue"/>
              </a:rPr>
              <a:t>s.d.</a:t>
            </a:r>
            <a:r>
              <a:rPr lang="en-CA" sz="1100" b="1" dirty="0">
                <a:sym typeface="Helvetica Neue"/>
              </a:rPr>
              <a:t>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La </a:t>
            </a:r>
            <a:r>
              <a:rPr lang="en-CA" sz="1100" b="1" dirty="0" err="1">
                <a:sym typeface="Helvetica Neue"/>
              </a:rPr>
              <a:t>mer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est</a:t>
            </a:r>
            <a:r>
              <a:rPr lang="en-CA" sz="1100" b="1" dirty="0">
                <a:sym typeface="Helvetica Neue"/>
              </a:rPr>
              <a:t> un </a:t>
            </a:r>
            <a:r>
              <a:rPr lang="en-CA" sz="1100" b="1" dirty="0" err="1">
                <a:sym typeface="Helvetica Neue"/>
              </a:rPr>
              <a:t>sujet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prédilection</a:t>
            </a:r>
            <a:r>
              <a:rPr lang="en-CA" sz="1100" b="1" dirty="0">
                <a:sym typeface="Helvetica Neue"/>
              </a:rPr>
              <a:t> pour Bannister.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53925-765C-B743-B4F2-451310E87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22" y="375697"/>
            <a:ext cx="6457379" cy="40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04118" y="3440966"/>
            <a:ext cx="1835911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Kazuo Nakamura, </a:t>
            </a:r>
            <a:r>
              <a:rPr lang="en-CA" sz="1100" b="1" i="1" dirty="0">
                <a:latin typeface="+mn-lt"/>
              </a:rPr>
              <a:t>Four Plants</a:t>
            </a:r>
            <a:r>
              <a:rPr lang="en-CA" sz="1100" b="1" dirty="0">
                <a:latin typeface="+mn-lt"/>
              </a:rPr>
              <a:t> (</a:t>
            </a:r>
            <a:r>
              <a:rPr lang="en-CA" sz="1100" b="1" i="1" dirty="0">
                <a:latin typeface="+mn-lt"/>
              </a:rPr>
              <a:t>Quatre </a:t>
            </a:r>
            <a:r>
              <a:rPr lang="en-CA" sz="1100" b="1" i="1" dirty="0" err="1">
                <a:latin typeface="+mn-lt"/>
              </a:rPr>
              <a:t>plantes</a:t>
            </a:r>
            <a:r>
              <a:rPr lang="en-CA" sz="1100" b="1" dirty="0">
                <a:latin typeface="+mn-lt"/>
              </a:rPr>
              <a:t>), 1958. Nakamura </a:t>
            </a:r>
            <a:r>
              <a:rPr lang="en-CA" sz="1100" b="1" dirty="0" err="1">
                <a:latin typeface="+mn-lt"/>
              </a:rPr>
              <a:t>est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reconnu</a:t>
            </a:r>
            <a:r>
              <a:rPr lang="en-CA" sz="1100" b="1" dirty="0">
                <a:latin typeface="+mn-lt"/>
              </a:rPr>
              <a:t> pour </a:t>
            </a:r>
            <a:r>
              <a:rPr lang="en-CA" sz="1100" b="1" dirty="0" err="1">
                <a:latin typeface="+mn-lt"/>
              </a:rPr>
              <a:t>osciller</a:t>
            </a:r>
            <a:r>
              <a:rPr lang="en-CA" sz="1100" b="1" dirty="0">
                <a:latin typeface="+mn-lt"/>
              </a:rPr>
              <a:t> entre les </a:t>
            </a:r>
            <a:r>
              <a:rPr lang="en-CA" sz="1100" b="1" dirty="0" err="1">
                <a:latin typeface="+mn-lt"/>
              </a:rPr>
              <a:t>formes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abstraites</a:t>
            </a:r>
            <a:r>
              <a:rPr lang="en-CA" sz="1100" b="1" dirty="0">
                <a:latin typeface="+mn-lt"/>
              </a:rPr>
              <a:t> et </a:t>
            </a:r>
            <a:r>
              <a:rPr lang="en-CA" sz="1100" b="1" dirty="0" err="1">
                <a:latin typeface="+mn-lt"/>
              </a:rPr>
              <a:t>figuratives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dans</a:t>
            </a:r>
            <a:r>
              <a:rPr lang="en-CA" sz="1100" b="1" dirty="0">
                <a:latin typeface="+mn-lt"/>
              </a:rPr>
              <a:t> son </a:t>
            </a:r>
            <a:r>
              <a:rPr lang="en-CA" sz="1100" b="1" dirty="0" err="1">
                <a:latin typeface="+mn-lt"/>
              </a:rPr>
              <a:t>œuvre</a:t>
            </a:r>
            <a:r>
              <a:rPr lang="en-CA" sz="1100" b="1" dirty="0">
                <a:latin typeface="+mn-lt"/>
              </a:rPr>
              <a:t>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4D122-E5B0-094E-BD91-40A2725A71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4442" r="3581" b="3877"/>
          <a:stretch/>
        </p:blipFill>
        <p:spPr>
          <a:xfrm>
            <a:off x="357809" y="351007"/>
            <a:ext cx="5721109" cy="44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848413" y="3610243"/>
            <a:ext cx="276970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/>
              <a:t>Annie Pootoogook, </a:t>
            </a:r>
            <a:r>
              <a:rPr lang="en-CA" sz="1100" b="1" i="1" dirty="0"/>
              <a:t>Drawing with Pencil [Bay Blanket] </a:t>
            </a:r>
            <a:r>
              <a:rPr lang="en-CA" sz="1100" b="1" dirty="0"/>
              <a:t>(</a:t>
            </a:r>
            <a:r>
              <a:rPr lang="en-CA" sz="1100" b="1" i="1" dirty="0" err="1"/>
              <a:t>Dessiner</a:t>
            </a:r>
            <a:r>
              <a:rPr lang="en-CA" sz="1100" b="1" i="1" dirty="0"/>
              <a:t> au crayon [Couverture La </a:t>
            </a:r>
            <a:r>
              <a:rPr lang="en-CA" sz="1100" b="1" i="1" dirty="0" err="1"/>
              <a:t>Baie</a:t>
            </a:r>
            <a:r>
              <a:rPr lang="en-CA" sz="1100" b="1" i="1" dirty="0"/>
              <a:t>]</a:t>
            </a:r>
            <a:r>
              <a:rPr lang="en-CA" sz="1100" b="1" dirty="0"/>
              <a:t>), </a:t>
            </a:r>
            <a:r>
              <a:rPr lang="en-CA" sz="1100" b="1" dirty="0">
                <a:sym typeface="Helvetica Neue"/>
              </a:rPr>
              <a:t>2005-2006. </a:t>
            </a:r>
            <a:r>
              <a:rPr lang="en-CA" sz="1100" b="1" dirty="0" err="1"/>
              <a:t>Pootoogook</a:t>
            </a:r>
            <a:r>
              <a:rPr lang="en-CA" sz="1100" b="1" dirty="0"/>
              <a:t> a </a:t>
            </a:r>
            <a:r>
              <a:rPr lang="en-CA" sz="1100" b="1" dirty="0" err="1"/>
              <a:t>créé</a:t>
            </a:r>
            <a:r>
              <a:rPr lang="en-CA" sz="1100" b="1" dirty="0"/>
              <a:t> </a:t>
            </a:r>
            <a:r>
              <a:rPr lang="en-CA" sz="1100" b="1" dirty="0" err="1"/>
              <a:t>plusieurs</a:t>
            </a:r>
            <a:r>
              <a:rPr lang="en-CA" sz="1100" b="1" dirty="0"/>
              <a:t> </a:t>
            </a:r>
            <a:r>
              <a:rPr lang="en-CA" sz="1100" b="1" dirty="0" err="1"/>
              <a:t>œuvres</a:t>
            </a:r>
            <a:r>
              <a:rPr lang="en-CA" sz="1100" b="1" dirty="0"/>
              <a:t> </a:t>
            </a:r>
            <a:r>
              <a:rPr lang="en-CA" sz="1100" b="1" dirty="0" err="1"/>
              <a:t>concentrées</a:t>
            </a:r>
            <a:r>
              <a:rPr lang="en-CA" sz="1100" b="1" dirty="0"/>
              <a:t> sur </a:t>
            </a:r>
            <a:r>
              <a:rPr lang="en-CA" sz="1100" b="1" dirty="0" err="1"/>
              <a:t>l'acte</a:t>
            </a:r>
            <a:r>
              <a:rPr lang="en-CA" sz="1100" b="1" dirty="0"/>
              <a:t> </a:t>
            </a:r>
            <a:r>
              <a:rPr lang="en-CA" sz="1100" b="1" dirty="0" err="1"/>
              <a:t>même</a:t>
            </a:r>
            <a:r>
              <a:rPr lang="en-CA" sz="1100" b="1" dirty="0"/>
              <a:t> de </a:t>
            </a:r>
            <a:r>
              <a:rPr lang="en-CA" sz="1100" b="1" dirty="0" err="1"/>
              <a:t>dessiner</a:t>
            </a:r>
            <a:r>
              <a:rPr lang="en-CA" sz="1100" b="1" dirty="0"/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A29CE-06D8-E54A-99BA-5D31E6094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7" y="344226"/>
            <a:ext cx="5282141" cy="44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4593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486116" y="4315568"/>
            <a:ext cx="613522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+mn-lt"/>
              </a:rPr>
              <a:t>Edward Mitchell Bannister, </a:t>
            </a:r>
            <a:r>
              <a:rPr lang="en-CA" sz="1100" b="1" i="1" dirty="0">
                <a:latin typeface="+mn-lt"/>
              </a:rPr>
              <a:t>Approaching Storm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 err="1">
                <a:latin typeface="+mn-lt"/>
              </a:rPr>
              <a:t>Tempête</a:t>
            </a:r>
            <a:r>
              <a:rPr lang="en-CA" sz="1100" b="1" i="1" dirty="0">
                <a:latin typeface="+mn-lt"/>
              </a:rPr>
              <a:t> </a:t>
            </a:r>
            <a:r>
              <a:rPr lang="en-CA" sz="1100" b="1" i="1" dirty="0" err="1">
                <a:latin typeface="+mn-lt"/>
              </a:rPr>
              <a:t>à</a:t>
            </a:r>
            <a:r>
              <a:rPr lang="en-CA" sz="1100" b="1" i="1" dirty="0">
                <a:latin typeface="+mn-lt"/>
              </a:rPr>
              <a:t> </a:t>
            </a:r>
            <a:r>
              <a:rPr lang="en-CA" sz="1100" b="1" i="1" dirty="0" err="1">
                <a:latin typeface="+mn-lt"/>
              </a:rPr>
              <a:t>l’approche</a:t>
            </a:r>
            <a:r>
              <a:rPr lang="en-CA" sz="1100" b="1" dirty="0">
                <a:latin typeface="+mn-lt"/>
              </a:rPr>
              <a:t>), 1886. La </a:t>
            </a:r>
            <a:r>
              <a:rPr lang="en-CA" sz="1100" b="1" dirty="0" err="1">
                <a:latin typeface="+mn-lt"/>
              </a:rPr>
              <a:t>présence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inquiétante</a:t>
            </a:r>
            <a:r>
              <a:rPr lang="en-CA" sz="1100" b="1" dirty="0">
                <a:latin typeface="+mn-lt"/>
              </a:rPr>
              <a:t> des </a:t>
            </a:r>
            <a:r>
              <a:rPr lang="en-CA" sz="1100" b="1" dirty="0" err="1">
                <a:latin typeface="+mn-lt"/>
              </a:rPr>
              <a:t>nuages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d’orage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illustrés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à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l’extrême</a:t>
            </a:r>
            <a:r>
              <a:rPr lang="en-CA" sz="1100" b="1" dirty="0">
                <a:latin typeface="+mn-lt"/>
              </a:rPr>
              <a:t> gauche de la composition met </a:t>
            </a:r>
            <a:r>
              <a:rPr lang="en-CA" sz="1100" b="1" dirty="0" err="1">
                <a:latin typeface="+mn-lt"/>
              </a:rPr>
              <a:t>en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évidence</a:t>
            </a:r>
            <a:r>
              <a:rPr lang="en-CA" sz="1100" b="1" dirty="0">
                <a:latin typeface="+mn-lt"/>
              </a:rPr>
              <a:t> la puissance de la nature.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E4EF3-45CA-944B-BEDE-757B3B84D3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16" y="221485"/>
            <a:ext cx="6135222" cy="405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989121" y="3601649"/>
            <a:ext cx="2839035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Edward Mitchell Bannister, </a:t>
            </a:r>
            <a:r>
              <a:rPr lang="en-CA" sz="1100" b="1" i="1" dirty="0">
                <a:sym typeface="Helvetica Neue"/>
              </a:rPr>
              <a:t>Boston Street Scene [Boston Common]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Scène </a:t>
            </a:r>
            <a:r>
              <a:rPr lang="en-CA" sz="1100" b="1" i="1" dirty="0" err="1">
                <a:sym typeface="Helvetica Neue"/>
              </a:rPr>
              <a:t>d’une</a:t>
            </a:r>
            <a:r>
              <a:rPr lang="en-CA" sz="1100" b="1" i="1" dirty="0">
                <a:sym typeface="Helvetica Neue"/>
              </a:rPr>
              <a:t> rue de Boston [Boston Common]</a:t>
            </a:r>
            <a:r>
              <a:rPr lang="en-CA" sz="1100" b="1" dirty="0">
                <a:sym typeface="Helvetica Neue"/>
              </a:rPr>
              <a:t>), 1898-1899.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Ce </a:t>
            </a:r>
            <a:r>
              <a:rPr lang="en-CA" sz="1100" b="1" dirty="0" err="1">
                <a:sym typeface="Helvetica Neue"/>
              </a:rPr>
              <a:t>paysage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urbain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montre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l’évolution</a:t>
            </a:r>
            <a:r>
              <a:rPr lang="en-CA" sz="1100" b="1" dirty="0">
                <a:sym typeface="Helvetica Neue"/>
              </a:rPr>
              <a:t> de Bannister </a:t>
            </a:r>
            <a:r>
              <a:rPr lang="en-CA" sz="1100" b="1" dirty="0" err="1">
                <a:sym typeface="Helvetica Neue"/>
              </a:rPr>
              <a:t>vers</a:t>
            </a:r>
            <a:r>
              <a:rPr lang="en-CA" sz="1100" b="1" dirty="0">
                <a:sym typeface="Helvetica Neue"/>
              </a:rPr>
              <a:t> les techniques </a:t>
            </a:r>
            <a:r>
              <a:rPr lang="en-CA" sz="1100" b="1" dirty="0" err="1">
                <a:sym typeface="Helvetica Neue"/>
              </a:rPr>
              <a:t>impressionnistes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dans</a:t>
            </a:r>
            <a:r>
              <a:rPr lang="en-CA" sz="1100" b="1" dirty="0">
                <a:sym typeface="Helvetica Neue"/>
              </a:rPr>
              <a:t> les </a:t>
            </a:r>
            <a:r>
              <a:rPr lang="en-CA" sz="1100" b="1" dirty="0" err="1">
                <a:sym typeface="Helvetica Neue"/>
              </a:rPr>
              <a:t>années</a:t>
            </a:r>
            <a:r>
              <a:rPr lang="en-CA" sz="1100" b="1" dirty="0">
                <a:sym typeface="Helvetica Neue"/>
              </a:rPr>
              <a:t> 1890.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08890-E46D-D940-B10C-3FF39AB05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62" y="198784"/>
            <a:ext cx="3321882" cy="477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285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68348" y="3859033"/>
            <a:ext cx="293858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Edward Mitchell Bannister, </a:t>
            </a:r>
            <a:r>
              <a:rPr lang="en-CA" sz="1100" b="1" i="1" dirty="0">
                <a:sym typeface="Helvetica Neue"/>
              </a:rPr>
              <a:t>Untitled [floral still life]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Sans titre [nature </a:t>
            </a:r>
            <a:r>
              <a:rPr lang="en-CA" sz="1100" b="1" i="1" dirty="0" err="1">
                <a:sym typeface="Helvetica Neue"/>
              </a:rPr>
              <a:t>morte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florale</a:t>
            </a:r>
            <a:r>
              <a:rPr lang="en-CA" sz="1100" b="1" i="1" dirty="0">
                <a:sym typeface="Helvetica Neue"/>
              </a:rPr>
              <a:t>]</a:t>
            </a:r>
            <a:r>
              <a:rPr lang="en-CA" sz="1100" b="1" dirty="0">
                <a:sym typeface="Helvetica Neue"/>
              </a:rPr>
              <a:t>), </a:t>
            </a:r>
            <a:r>
              <a:rPr lang="en-CA" sz="1100" b="1" dirty="0" err="1">
                <a:sym typeface="Helvetica Neue"/>
              </a:rPr>
              <a:t>s.d.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nature </a:t>
            </a:r>
            <a:r>
              <a:rPr lang="en-CA" sz="1100" b="1" dirty="0" err="1">
                <a:sym typeface="Helvetica Neue"/>
              </a:rPr>
              <a:t>morte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témoigne</a:t>
            </a:r>
            <a:r>
              <a:rPr lang="en-CA" sz="1100" b="1" dirty="0">
                <a:sym typeface="Helvetica Neue"/>
              </a:rPr>
              <a:t> de la </a:t>
            </a:r>
            <a:r>
              <a:rPr lang="en-CA" sz="1100" b="1" dirty="0" err="1">
                <a:sym typeface="Helvetica Neue"/>
              </a:rPr>
              <a:t>compétence</a:t>
            </a:r>
            <a:r>
              <a:rPr lang="en-CA" sz="1100" b="1" dirty="0">
                <a:sym typeface="Helvetica Neue"/>
              </a:rPr>
              <a:t> technique de </a:t>
            </a:r>
            <a:r>
              <a:rPr lang="en-CA" sz="1100" b="1" dirty="0" err="1">
                <a:sym typeface="Helvetica Neue"/>
              </a:rPr>
              <a:t>l’artiste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dans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une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variété</a:t>
            </a:r>
            <a:r>
              <a:rPr lang="en-CA" sz="1100" b="1" dirty="0">
                <a:sym typeface="Helvetica Neue"/>
              </a:rPr>
              <a:t> de genres.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782E9-5A70-6A4C-94ED-EB5199990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42" y="243508"/>
            <a:ext cx="3862063" cy="464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0919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61113" y="3440967"/>
            <a:ext cx="2283293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Kazuo Nakamura, vu sur </a:t>
            </a:r>
            <a:r>
              <a:rPr lang="en-CA" sz="1100" b="1" dirty="0" err="1">
                <a:latin typeface="+mn-lt"/>
              </a:rPr>
              <a:t>une</a:t>
            </a:r>
            <a:r>
              <a:rPr lang="en-CA" sz="1100" b="1" dirty="0">
                <a:latin typeface="+mn-lt"/>
              </a:rPr>
              <a:t> photo des </a:t>
            </a:r>
            <a:r>
              <a:rPr lang="en-CA" sz="1100" b="1" dirty="0" err="1">
                <a:latin typeface="+mn-lt"/>
              </a:rPr>
              <a:t>membres</a:t>
            </a:r>
            <a:r>
              <a:rPr lang="en-CA" sz="1100" b="1" dirty="0">
                <a:latin typeface="+mn-lt"/>
              </a:rPr>
              <a:t> du Groupe des </a:t>
            </a:r>
            <a:r>
              <a:rPr lang="en-CA" sz="1100" b="1" dirty="0" err="1">
                <a:latin typeface="+mn-lt"/>
              </a:rPr>
              <a:t>Onze</a:t>
            </a:r>
            <a:r>
              <a:rPr lang="en-CA" sz="1100" b="1" dirty="0">
                <a:latin typeface="+mn-lt"/>
              </a:rPr>
              <a:t> pendant </a:t>
            </a:r>
            <a:r>
              <a:rPr lang="en-CA" sz="1100" b="1" dirty="0" err="1">
                <a:latin typeface="+mn-lt"/>
              </a:rPr>
              <a:t>l’exposition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i="1" dirty="0">
                <a:latin typeface="+mn-lt"/>
              </a:rPr>
              <a:t>The Abstracts at Home </a:t>
            </a:r>
            <a:r>
              <a:rPr lang="en-CA" sz="1100" b="1" dirty="0">
                <a:latin typeface="+mn-lt"/>
              </a:rPr>
              <a:t>(</a:t>
            </a:r>
            <a:r>
              <a:rPr lang="en-CA" sz="1100" b="1" i="1" dirty="0">
                <a:latin typeface="+mn-lt"/>
              </a:rPr>
              <a:t>Les abstractions à la </a:t>
            </a:r>
            <a:r>
              <a:rPr lang="en-CA" sz="1100" b="1" i="1" dirty="0" err="1">
                <a:latin typeface="+mn-lt"/>
              </a:rPr>
              <a:t>maison</a:t>
            </a:r>
            <a:r>
              <a:rPr lang="en-CA" sz="1100" b="1" dirty="0">
                <a:latin typeface="+mn-lt"/>
              </a:rPr>
              <a:t>), </a:t>
            </a:r>
            <a:r>
              <a:rPr lang="en-CA" sz="1100" b="1" dirty="0" err="1">
                <a:latin typeface="+mn-lt"/>
              </a:rPr>
              <a:t>organisée</a:t>
            </a:r>
            <a:r>
              <a:rPr lang="en-CA" sz="1100" b="1" dirty="0">
                <a:latin typeface="+mn-lt"/>
              </a:rPr>
              <a:t> au grand </a:t>
            </a:r>
            <a:r>
              <a:rPr lang="en-CA" sz="1100" b="1" dirty="0" err="1">
                <a:latin typeface="+mn-lt"/>
              </a:rPr>
              <a:t>magasin</a:t>
            </a:r>
            <a:r>
              <a:rPr lang="en-CA" sz="1100" b="1" dirty="0">
                <a:latin typeface="+mn-lt"/>
              </a:rPr>
              <a:t> Simpson’s, 1953.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3E2A32-A3B3-8D40-84D2-FB967860B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78" y="336826"/>
            <a:ext cx="4256074" cy="44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64184" y="4233494"/>
            <a:ext cx="310025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Kazuo Nakamura, </a:t>
            </a:r>
            <a:r>
              <a:rPr lang="en-CA" sz="1100" b="1" i="1" dirty="0">
                <a:latin typeface="+mn-lt"/>
              </a:rPr>
              <a:t>Untitled</a:t>
            </a:r>
            <a:r>
              <a:rPr lang="en-CA" sz="1100" b="1" dirty="0">
                <a:latin typeface="+mn-lt"/>
              </a:rPr>
              <a:t> (</a:t>
            </a:r>
            <a:r>
              <a:rPr lang="en-CA" sz="1100" b="1" i="1" dirty="0">
                <a:latin typeface="+mn-lt"/>
              </a:rPr>
              <a:t>Sans titre</a:t>
            </a:r>
            <a:r>
              <a:rPr lang="en-CA" sz="1100" b="1" dirty="0">
                <a:latin typeface="+mn-lt"/>
              </a:rPr>
              <a:t>), 1964. </a:t>
            </a:r>
            <a:r>
              <a:rPr lang="en-CA" sz="1100" b="1" dirty="0" err="1">
                <a:latin typeface="+mn-lt"/>
              </a:rPr>
              <a:t>Dans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cette</a:t>
            </a:r>
            <a:r>
              <a:rPr lang="en-CA" sz="1100" b="1" dirty="0">
                <a:latin typeface="+mn-lt"/>
              </a:rPr>
              <a:t> composition, Nakamura </a:t>
            </a:r>
            <a:r>
              <a:rPr lang="en-CA" sz="1100" b="1" dirty="0" err="1">
                <a:latin typeface="+mn-lt"/>
              </a:rPr>
              <a:t>expérimente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l'effet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miroir</a:t>
            </a:r>
            <a:r>
              <a:rPr lang="en-CA" sz="1100" b="1" dirty="0">
                <a:latin typeface="+mn-lt"/>
              </a:rPr>
              <a:t> de son </a:t>
            </a:r>
            <a:r>
              <a:rPr lang="en-CA" sz="1100" b="1" dirty="0" err="1">
                <a:latin typeface="+mn-lt"/>
              </a:rPr>
              <a:t>sujet</a:t>
            </a:r>
            <a:r>
              <a:rPr lang="en-CA" sz="1100" b="1" dirty="0">
                <a:latin typeface="+mn-lt"/>
              </a:rPr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FCFA2-595C-1A4A-9D43-9A15EF4E2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41" y="254860"/>
            <a:ext cx="3692459" cy="46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940636" y="4488745"/>
            <a:ext cx="526272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Kazuo Nakamura, </a:t>
            </a:r>
            <a:r>
              <a:rPr lang="en-CA" sz="1100" b="1" i="1" dirty="0">
                <a:latin typeface="+mn-lt"/>
              </a:rPr>
              <a:t>Forest</a:t>
            </a:r>
            <a:r>
              <a:rPr lang="en-CA" sz="1100" b="1" dirty="0">
                <a:latin typeface="+mn-lt"/>
              </a:rPr>
              <a:t> (</a:t>
            </a:r>
            <a:r>
              <a:rPr lang="en-CA" sz="1100" b="1" i="1" dirty="0" err="1">
                <a:latin typeface="+mn-lt"/>
              </a:rPr>
              <a:t>Forêt</a:t>
            </a:r>
            <a:r>
              <a:rPr lang="en-CA" sz="1100" b="1" dirty="0">
                <a:latin typeface="+mn-lt"/>
              </a:rPr>
              <a:t>), 1953. </a:t>
            </a:r>
            <a:r>
              <a:rPr lang="en-CA" sz="1100" b="1" dirty="0" err="1">
                <a:latin typeface="+mn-lt"/>
              </a:rPr>
              <a:t>Dans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cette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œuvre</a:t>
            </a:r>
            <a:r>
              <a:rPr lang="en-CA" sz="1100" b="1" dirty="0">
                <a:latin typeface="+mn-lt"/>
              </a:rPr>
              <a:t>, la </a:t>
            </a:r>
            <a:r>
              <a:rPr lang="en-CA" sz="1100" b="1" dirty="0" err="1">
                <a:latin typeface="+mn-lt"/>
              </a:rPr>
              <a:t>touche</a:t>
            </a:r>
            <a:r>
              <a:rPr lang="en-CA" sz="1100" b="1" dirty="0">
                <a:latin typeface="+mn-lt"/>
              </a:rPr>
              <a:t> de Nakamura, </a:t>
            </a:r>
            <a:r>
              <a:rPr lang="en-CA" sz="1100" b="1" dirty="0" err="1">
                <a:latin typeface="+mn-lt"/>
              </a:rPr>
              <a:t>richement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texturée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dirty="0" err="1">
                <a:latin typeface="+mn-lt"/>
              </a:rPr>
              <a:t>évoque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une</a:t>
            </a:r>
            <a:r>
              <a:rPr lang="en-CA" sz="1100" b="1" dirty="0">
                <a:latin typeface="+mn-lt"/>
              </a:rPr>
              <a:t> </a:t>
            </a:r>
            <a:r>
              <a:rPr lang="en-CA" sz="1100" b="1" dirty="0" err="1">
                <a:latin typeface="+mn-lt"/>
              </a:rPr>
              <a:t>forêt</a:t>
            </a:r>
            <a:r>
              <a:rPr lang="en-CA" sz="1100" b="1" dirty="0">
                <a:latin typeface="+mn-lt"/>
              </a:rPr>
              <a:t> dense.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B5BF28-CAA6-CC4D-B162-6FAE505D5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36" y="255995"/>
            <a:ext cx="5262729" cy="41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1520</Words>
  <Application>Microsoft Macintosh PowerPoint</Application>
  <PresentationFormat>On-screen Show (16:9)</PresentationFormat>
  <Paragraphs>67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Helvetica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M.J. Ratnasingham</cp:lastModifiedBy>
  <cp:revision>119</cp:revision>
  <dcterms:modified xsi:type="dcterms:W3CDTF">2023-05-18T17:39:16Z</dcterms:modified>
</cp:coreProperties>
</file>