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3" r:id="rId4"/>
    <p:sldId id="284" r:id="rId5"/>
    <p:sldId id="285" r:id="rId6"/>
    <p:sldId id="286" r:id="rId7"/>
    <p:sldId id="292" r:id="rId8"/>
    <p:sldId id="293" r:id="rId9"/>
    <p:sldId id="287" r:id="rId10"/>
    <p:sldId id="288" r:id="rId11"/>
    <p:sldId id="290" r:id="rId12"/>
    <p:sldId id="289" r:id="rId13"/>
    <p:sldId id="322" r:id="rId14"/>
    <p:sldId id="323" r:id="rId15"/>
    <p:sldId id="324" r:id="rId16"/>
    <p:sldId id="266" r:id="rId17"/>
    <p:sldId id="325" r:id="rId18"/>
    <p:sldId id="299" r:id="rId19"/>
    <p:sldId id="326" r:id="rId20"/>
    <p:sldId id="311" r:id="rId21"/>
    <p:sldId id="327" r:id="rId22"/>
    <p:sldId id="301" r:id="rId23"/>
    <p:sldId id="312" r:id="rId24"/>
    <p:sldId id="328" r:id="rId25"/>
    <p:sldId id="329" r:id="rId26"/>
    <p:sldId id="330" r:id="rId27"/>
    <p:sldId id="331" r:id="rId28"/>
    <p:sldId id="332" r:id="rId29"/>
    <p:sldId id="304" r:id="rId30"/>
    <p:sldId id="333" r:id="rId31"/>
    <p:sldId id="334" r:id="rId32"/>
    <p:sldId id="335" r:id="rId33"/>
    <p:sldId id="321" r:id="rId34"/>
    <p:sldId id="336" r:id="rId35"/>
    <p:sldId id="337" r:id="rId36"/>
    <p:sldId id="338" r:id="rId37"/>
    <p:sldId id="339" r:id="rId3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08"/>
    <p:restoredTop sz="90106" autoAdjust="0"/>
  </p:normalViewPr>
  <p:slideViewPr>
    <p:cSldViewPr snapToGrid="0" snapToObjects="1">
      <p:cViewPr varScale="1">
        <p:scale>
          <a:sx n="116" d="100"/>
          <a:sy n="116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69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746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72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549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63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96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25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84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19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84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47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3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30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42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5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4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315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869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94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7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011DC-F6ED-4D41-BC82-A1E865F34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65727" y="4262828"/>
            <a:ext cx="642937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Homemade Canada Flag, made by Walter Lyons and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Clothilde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Boulay Lyons, 1965. Walter Lyons and his mother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Clothilde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made this flag to decorate their family porch on Dominion Day.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8F8D5-BEEA-2E45-A8F9-AE014797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 b="16314"/>
          <a:stretch/>
        </p:blipFill>
        <p:spPr>
          <a:xfrm>
            <a:off x="1265727" y="323386"/>
            <a:ext cx="6429375" cy="38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41683" y="3966736"/>
            <a:ext cx="191094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Joyce Wieland,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 Canada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1970. Wieland produced this artwork in response to “O Canada.”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9D619-2F62-F94A-A417-A99E7EB3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323892"/>
            <a:ext cx="6073333" cy="45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735659" y="4308822"/>
            <a:ext cx="491381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 in a dress of her own design sewn by her mother, Winnipeg, c.1940.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9DA70-0518-F742-9C65-016FFB238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1" y="379886"/>
            <a:ext cx="2712086" cy="44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82950" y="4240526"/>
            <a:ext cx="641215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 (far right) with co-workers at a Winnipeg packing plant, c.1945. Falk’s first job after leaving high school was at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Macdonalds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Consolidated, a food wholesaler.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E62BA-72FE-A345-9D8F-32629460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50" y="295660"/>
            <a:ext cx="6412152" cy="38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54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77373" y="4140167"/>
            <a:ext cx="662330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Bird Is Known by His Feathers Alone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(performance props), 1968. Falk incorporated musical elements into this and many of her performance works produced in the late 1960s.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2FBAF-2D86-264E-8DFD-F78433F0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74" y="313495"/>
            <a:ext cx="6623303" cy="37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87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96099" y="4407795"/>
            <a:ext cx="598584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 in her studio working on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Winter Tree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2012.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B4A94-193D-4A4A-AEAD-C7F1B4440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99" y="313951"/>
            <a:ext cx="5985849" cy="40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32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1675" y="4334984"/>
            <a:ext cx="542340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 Environment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1968. Rooted in the everyday and yet strangely surreal, this installation helped establish Falk’s career focus on responding to her environments.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CFFB3-15EC-4F4F-98F9-CD149C94D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75" y="517141"/>
            <a:ext cx="5423400" cy="37324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33740" y="4334984"/>
            <a:ext cx="599927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Couch with Suit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1986. Like many of Falk’s paintings featuring chairs and discarded clothing, this works explores the symbolism of domestic forms.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8F35A-C689-A44C-904E-C426583D1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40" y="579523"/>
            <a:ext cx="5999270" cy="3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34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416311" y="4128721"/>
            <a:ext cx="381329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Dress with Candles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1997. Subtle variations in the coloration of this dress were added with paint, making it seem more lifelike.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CD2C6-EBBE-894E-9ED8-8F45BE8FC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6" y="558632"/>
            <a:ext cx="3196916" cy="42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237464" y="4173325"/>
            <a:ext cx="396983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Dress with Insect Box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1998. Falk’s series of papier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mâché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dress sculptures imagines the lives of women who might have worn them.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A7294-0BE1-3D47-A094-3B0216499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89" y="562307"/>
            <a:ext cx="2665953" cy="43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2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908853" y="3869284"/>
            <a:ext cx="157700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Installation view of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2002, at the National Gallery of Canada.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E28D4-B070-D143-AE01-2F6E88AE9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355672"/>
            <a:ext cx="6542899" cy="43753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06898" y="4124862"/>
            <a:ext cx="30609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Antony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2001. This sculpture’s form is shaped around the presence of a wearer despite the absence of a body.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4B636-F804-424F-97A2-BE79CBA2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6" y="657921"/>
            <a:ext cx="3901173" cy="41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745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29200" y="4205708"/>
            <a:ext cx="30609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 Work Shirt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2016. This painting features a rendering of the shirt Falk wears while painting.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B858D-8441-EA4A-8AF5-54539FEAA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38" y="571231"/>
            <a:ext cx="3463773" cy="43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6800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34975" y="3366683"/>
            <a:ext cx="186225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Running Shoes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2019. Unlike the much of Falk’s sculptures made from clay or papier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mâché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this sculpture was made with bronze.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740AD-3236-9F4A-9E53-FDC800B2A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5" y="702314"/>
            <a:ext cx="5999040" cy="40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84956" y="4152095"/>
            <a:ext cx="299967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2021. The dress depicted here has a high collar and is painted in a vibrant sky-blue hue.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D49DB-BAF3-354B-832F-3BA50A1E3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75" y="460375"/>
            <a:ext cx="2921800" cy="43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86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99355" y="3706241"/>
            <a:ext cx="230830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Veneration of the White Collar Worker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This work was produced as part of a commission for the Department of External Affairs building in Ottawa.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2C546-3A0E-834E-8C9A-6EEA9FC3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3" y="625861"/>
            <a:ext cx="5136811" cy="42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448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53308" y="4044795"/>
            <a:ext cx="274319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Agnes (Black Patina)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2000–2001. A black dress is standard attire to wear to a funeral because the colour black symbolizes mourning.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52740-388C-F840-926D-2443EBCB8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3" y="278481"/>
            <a:ext cx="3336057" cy="46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168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20216" y="3932531"/>
            <a:ext cx="274319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 Problem with Wedding Veils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2010–11. At almost six feet tall, this sculpture critiques cultural expectations of women as brides.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7AC50-DEFB-9E49-9349-9AB8CBA67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16" y="279668"/>
            <a:ext cx="3610439" cy="46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43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20936" y="4214072"/>
            <a:ext cx="269859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Small Purse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c.1970. This sculpture resembles an opened purse.</a:t>
            </a:r>
            <a:endParaRPr lang="en-CA"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D4F93-9C92-3A42-8A8C-DFFDC2832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0" y="591015"/>
            <a:ext cx="5052319" cy="43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64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09785" y="3875518"/>
            <a:ext cx="269859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Chair with Pants and Hammer Heads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1986. This painting features a pair of men’s trousers folded and placed upon a plush living room chair.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86726-ABEB-A94C-ADF4-1FA5C6703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07" y="460375"/>
            <a:ext cx="3931148" cy="44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1467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89650" y="3725980"/>
            <a:ext cx="238443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Right Men’s Shoes: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Bootcase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6 Orange Brogues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The glazing of these shoes compels the viewer to notice fine details like the stitching or signs of wear.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C7EE4-2E0D-B648-9E99-E9DF291D4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0" y="579863"/>
            <a:ext cx="5817093" cy="43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07980" y="4421599"/>
            <a:ext cx="340102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Gathie</a:t>
            </a:r>
            <a:r>
              <a:rPr lang="en-CA" sz="1100" b="1" dirty="0">
                <a:sym typeface="Helvetica Neue"/>
              </a:rPr>
              <a:t> Falk in 2019.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416FA-B553-2446-BFF0-187F5009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2" y="323386"/>
            <a:ext cx="4612987" cy="44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64821" y="4064534"/>
            <a:ext cx="308695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Eight Red Boots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Part of Falk’s series, “Single Right Men’s Shoes,” this work was exhibited at the Canadian Cultural Centre in Paris in 1974.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2581B-3736-AE48-B4A2-C28D0B78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8" y="568712"/>
            <a:ext cx="4548848" cy="435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9817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61893" y="4373673"/>
            <a:ext cx="565067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 Shoes, The Column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(detail), 1998–99. This work is part of a larger sculpture designed to look like a stack of shoe boxes.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F6760-A521-734C-B786-97914F3E7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93" y="460375"/>
            <a:ext cx="5650673" cy="38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23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51142" y="4070024"/>
            <a:ext cx="361299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Right Men’s Shoes: Blue Running Shoes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Shaped for only the right foot, these ceramic shoes are showcased like a display in a shoe store.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32812-BE2D-5544-95A1-C5C1316CA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4" y="674522"/>
            <a:ext cx="4168552" cy="42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5006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54390" y="4113711"/>
            <a:ext cx="257593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Waitress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1965. This painting pictures a woman serving coffee to a group of diners.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6F555-0CAB-FE40-AD0D-8BB4DEA88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1" y="285692"/>
            <a:ext cx="5437967" cy="45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913756" y="2973375"/>
            <a:ext cx="1750742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196 Apples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1969–70. Consistent in size, Falk’s apples are distinct due to the coloration of the glaze, which represents different degrees of texture, ripeness, and bruising.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C4839-875D-D940-B28E-41B493AB6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7" y="303603"/>
            <a:ext cx="6448724" cy="45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8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46796" y="4200009"/>
            <a:ext cx="611659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 Angel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1972. In this performance, Falk, wearing a long white gown and oversized wings, is accompanied by parrots singing “Row, Row, Row Your Boat.”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40761-511F-3647-9443-0F7D0E64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97" y="345688"/>
            <a:ext cx="6116593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41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54390" y="3944433"/>
            <a:ext cx="282125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Life with UBC Jug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1962. Falk considers this painting one of the earliest she produced without input from her teachers.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11BC0-72FB-8048-8BF8-F4F46598D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" y="289850"/>
            <a:ext cx="5419590" cy="45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218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01338" y="4078248"/>
            <a:ext cx="547441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26 Blood Oranges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1970. Falk’s fruit sculptures remind us of the artfulness and the careful labour behind such delectable displays.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F10C7-E1C8-0A43-9BA8-8D472ED4C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38" y="446048"/>
            <a:ext cx="5474415" cy="35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62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68789" y="3350179"/>
            <a:ext cx="205543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 Environment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1968. In this room-sized installation, Falk combines found objects with her ceramic renderings of domestic items.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BE35E-3F51-594D-9C9D-B5801D1E5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9" y="375233"/>
            <a:ext cx="6312826" cy="43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01931" y="4488609"/>
            <a:ext cx="542733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ingle Right Men’s Shoes: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Bootcase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9 Black Boots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Falk’s ceramic works possess elements of the still life genre.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81D69-CF87-004B-852D-2DAD671AF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31" y="274983"/>
            <a:ext cx="5427339" cy="41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00077" y="3470082"/>
            <a:ext cx="241981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 Grapefruit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1970. Works in her “Fruit Piles” series were inspired by the arrangements of fruit Falk saw every day at the greengrocers in her neighbourhood.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4339F-91CF-C544-A50D-77AC83EDF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" y="375764"/>
            <a:ext cx="5559370" cy="42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47441" y="3507592"/>
            <a:ext cx="225015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Falk,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Banquet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1963. This painting showcases many formal hallmarks of German Expressionism, such as the use of colour and distorted sense of space.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C1F67-FC37-1C49-9B6B-6206570D6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2" y="379141"/>
            <a:ext cx="5817406" cy="43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836019" y="4233494"/>
            <a:ext cx="472811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lvl="0"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A.C. Leighton, Canadian Pacific to Canada, c.1920. The Canadian Pacific Railway was critical in promoting immigration to the Prairies.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17E06-B672-C84A-87C4-3230FF532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5" y="186550"/>
            <a:ext cx="3262294" cy="47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50489" y="4359920"/>
            <a:ext cx="604302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Façade of the Vancouver Art Gallery.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6C513-A4FA-F245-80C9-0D6DB4CE5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9" y="209905"/>
            <a:ext cx="6043022" cy="40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1016</Words>
  <Application>Microsoft Macintosh PowerPoint</Application>
  <PresentationFormat>On-screen Show (16:9)</PresentationFormat>
  <Paragraphs>53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Victoria Nolte</cp:lastModifiedBy>
  <cp:revision>81</cp:revision>
  <dcterms:modified xsi:type="dcterms:W3CDTF">2023-06-23T23:09:03Z</dcterms:modified>
</cp:coreProperties>
</file>