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3" r:id="rId4"/>
    <p:sldId id="284" r:id="rId5"/>
    <p:sldId id="285" r:id="rId6"/>
    <p:sldId id="286" r:id="rId7"/>
    <p:sldId id="292" r:id="rId8"/>
    <p:sldId id="340" r:id="rId9"/>
    <p:sldId id="293" r:id="rId10"/>
    <p:sldId id="341" r:id="rId11"/>
    <p:sldId id="342" r:id="rId12"/>
    <p:sldId id="343" r:id="rId13"/>
    <p:sldId id="345" r:id="rId14"/>
    <p:sldId id="344" r:id="rId15"/>
    <p:sldId id="290" r:id="rId16"/>
    <p:sldId id="346" r:id="rId17"/>
    <p:sldId id="266" r:id="rId18"/>
    <p:sldId id="347" r:id="rId19"/>
    <p:sldId id="348" r:id="rId20"/>
    <p:sldId id="299" r:id="rId21"/>
    <p:sldId id="326" r:id="rId22"/>
    <p:sldId id="311" r:id="rId23"/>
    <p:sldId id="349" r:id="rId24"/>
    <p:sldId id="350" r:id="rId25"/>
    <p:sldId id="351" r:id="rId26"/>
    <p:sldId id="352" r:id="rId27"/>
    <p:sldId id="353" r:id="rId28"/>
    <p:sldId id="334" r:id="rId29"/>
    <p:sldId id="354" r:id="rId30"/>
    <p:sldId id="335" r:id="rId31"/>
    <p:sldId id="355" r:id="rId32"/>
    <p:sldId id="321" r:id="rId33"/>
    <p:sldId id="336" r:id="rId3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9"/>
    <p:restoredTop sz="90142" autoAdjust="0"/>
  </p:normalViewPr>
  <p:slideViewPr>
    <p:cSldViewPr snapToGrid="0" snapToObjects="1">
      <p:cViewPr varScale="1">
        <p:scale>
          <a:sx n="131" d="100"/>
          <a:sy n="131" d="100"/>
        </p:scale>
        <p:origin x="5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4074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8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518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22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42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38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99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1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77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246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5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65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7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6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96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8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90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27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29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17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95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8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60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4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5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90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62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28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71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0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93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5A9D5-3BC0-0946-B61F-B4E8F0120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" y="0"/>
            <a:ext cx="9137335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6253338" y="3253068"/>
            <a:ext cx="2313807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A. Y. Jackson, </a:t>
            </a:r>
            <a:r>
              <a:rPr lang="en-CA" sz="1100" b="1" i="1" dirty="0" err="1">
                <a:latin typeface="+mn-lt"/>
              </a:rPr>
              <a:t>Vimy</a:t>
            </a:r>
            <a:r>
              <a:rPr lang="en-CA" sz="1100" b="1" i="1" dirty="0">
                <a:latin typeface="+mn-lt"/>
              </a:rPr>
              <a:t> Ridge from </a:t>
            </a:r>
            <a:r>
              <a:rPr lang="en-CA" sz="1100" b="1" i="1" dirty="0" err="1">
                <a:latin typeface="+mn-lt"/>
              </a:rPr>
              <a:t>Souchez</a:t>
            </a:r>
            <a:r>
              <a:rPr lang="en-CA" sz="1100" b="1" i="1" dirty="0">
                <a:latin typeface="+mn-lt"/>
              </a:rPr>
              <a:t> Valley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Crête</a:t>
            </a:r>
            <a:r>
              <a:rPr lang="en-CA" sz="1100" b="1" i="1" dirty="0">
                <a:latin typeface="+mn-lt"/>
              </a:rPr>
              <a:t> de </a:t>
            </a:r>
            <a:r>
              <a:rPr lang="en-CA" sz="1100" b="1" i="1" dirty="0" err="1">
                <a:latin typeface="+mn-lt"/>
              </a:rPr>
              <a:t>Vimy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vue</a:t>
            </a:r>
            <a:r>
              <a:rPr lang="en-CA" sz="1100" b="1" i="1" dirty="0">
                <a:latin typeface="+mn-lt"/>
              </a:rPr>
              <a:t> de la </a:t>
            </a:r>
            <a:r>
              <a:rPr lang="en-CA" sz="1100" b="1" i="1" dirty="0" err="1">
                <a:latin typeface="+mn-lt"/>
              </a:rPr>
              <a:t>vallée</a:t>
            </a:r>
            <a:r>
              <a:rPr lang="en-CA" sz="1100" b="1" i="1" dirty="0">
                <a:latin typeface="+mn-lt"/>
              </a:rPr>
              <a:t> de </a:t>
            </a:r>
            <a:r>
              <a:rPr lang="en-CA" sz="1100" b="1" i="1" dirty="0" err="1">
                <a:latin typeface="+mn-lt"/>
              </a:rPr>
              <a:t>Souchez</a:t>
            </a:r>
            <a:r>
              <a:rPr lang="en-CA" sz="1100" b="1" dirty="0">
                <a:latin typeface="+mn-lt"/>
              </a:rPr>
              <a:t>), 1918. </a:t>
            </a:r>
            <a:r>
              <a:rPr lang="en-CA" sz="1100" b="1" dirty="0" err="1">
                <a:latin typeface="+mn-lt"/>
              </a:rPr>
              <a:t>Fondée</a:t>
            </a:r>
            <a:r>
              <a:rPr lang="en-CA" sz="1100" b="1" dirty="0">
                <a:latin typeface="+mn-lt"/>
              </a:rPr>
              <a:t> sur </a:t>
            </a:r>
            <a:r>
              <a:rPr lang="en-CA" sz="1100" b="1" dirty="0" err="1">
                <a:latin typeface="+mn-lt"/>
              </a:rPr>
              <a:t>une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esquisse</a:t>
            </a:r>
            <a:r>
              <a:rPr lang="en-CA" sz="1100" b="1" dirty="0">
                <a:latin typeface="+mn-lt"/>
              </a:rPr>
              <a:t> du </a:t>
            </a:r>
            <a:r>
              <a:rPr lang="en-CA" sz="1100" b="1" dirty="0" err="1">
                <a:latin typeface="+mn-lt"/>
              </a:rPr>
              <a:t>même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sujet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peinture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est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animée</a:t>
            </a:r>
            <a:r>
              <a:rPr lang="en-CA" sz="1100" b="1" dirty="0">
                <a:latin typeface="+mn-lt"/>
              </a:rPr>
              <a:t> par un </a:t>
            </a:r>
            <a:r>
              <a:rPr lang="en-CA" sz="1100" b="1" dirty="0" err="1">
                <a:latin typeface="+mn-lt"/>
              </a:rPr>
              <a:t>ciel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tacheté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parsemé</a:t>
            </a:r>
            <a:r>
              <a:rPr lang="en-CA" sz="1100" b="1" dirty="0">
                <a:latin typeface="+mn-lt"/>
              </a:rPr>
              <a:t> de traits </a:t>
            </a:r>
            <a:r>
              <a:rPr lang="en-CA" sz="1100" b="1" dirty="0" err="1">
                <a:latin typeface="+mn-lt"/>
              </a:rPr>
              <a:t>aériens</a:t>
            </a:r>
            <a:r>
              <a:rPr lang="en-CA" sz="1100" b="1" dirty="0">
                <a:latin typeface="+mn-lt"/>
              </a:rPr>
              <a:t> et </a:t>
            </a:r>
            <a:r>
              <a:rPr lang="en-CA" sz="1100" b="1" dirty="0" err="1">
                <a:latin typeface="+mn-lt"/>
              </a:rPr>
              <a:t>duveteux</a:t>
            </a:r>
            <a:r>
              <a:rPr lang="en-CA" sz="1100" b="1" dirty="0"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7C283-12FA-D74C-9549-2A0C1A05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2" y="366049"/>
            <a:ext cx="5689247" cy="44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70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6404262" y="3306403"/>
            <a:ext cx="2342640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latin typeface="+mn-lt"/>
              </a:rPr>
              <a:t>A. Y. Jackson, </a:t>
            </a:r>
            <a:r>
              <a:rPr lang="fr-CA" sz="1100" b="1" i="1" dirty="0" err="1">
                <a:latin typeface="+mn-lt"/>
              </a:rPr>
              <a:t>Angres</a:t>
            </a:r>
            <a:r>
              <a:rPr lang="fr-CA" sz="1100" b="1" i="1" dirty="0">
                <a:latin typeface="+mn-lt"/>
              </a:rPr>
              <a:t>, </a:t>
            </a:r>
            <a:r>
              <a:rPr lang="fr-CA" sz="1100" b="1" dirty="0">
                <a:latin typeface="+mn-lt"/>
              </a:rPr>
              <a:t>1918. Jackson visite </a:t>
            </a:r>
            <a:r>
              <a:rPr lang="fr-CA" sz="1100" b="1" dirty="0" err="1">
                <a:latin typeface="+mn-lt"/>
              </a:rPr>
              <a:t>Angres</a:t>
            </a:r>
            <a:r>
              <a:rPr lang="fr-CA" sz="1100" b="1" dirty="0">
                <a:latin typeface="+mn-lt"/>
              </a:rPr>
              <a:t>, un village proche de la crête de Vimy, six mois après que le Canada y ait remporté une victoire. </a:t>
            </a:r>
            <a:endParaRPr lang="en-CA" sz="11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684AC-9BCE-514D-89D0-AA992E25B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1929" r="5754" b="2115"/>
          <a:stretch/>
        </p:blipFill>
        <p:spPr>
          <a:xfrm>
            <a:off x="352540" y="282191"/>
            <a:ext cx="5949108" cy="45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71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6167455" y="3387621"/>
            <a:ext cx="2336956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A. Y. Jackson, </a:t>
            </a:r>
            <a:r>
              <a:rPr lang="en-CA" sz="1100" b="1" i="1" dirty="0">
                <a:latin typeface="+mn-lt"/>
              </a:rPr>
              <a:t>Beaver Lake, </a:t>
            </a:r>
            <a:r>
              <a:rPr lang="en-CA" sz="1100" b="1" i="1" dirty="0" err="1">
                <a:latin typeface="+mn-lt"/>
              </a:rPr>
              <a:t>Combermere</a:t>
            </a:r>
            <a:r>
              <a:rPr lang="en-CA" sz="1100" b="1" i="1" dirty="0">
                <a:latin typeface="+mn-lt"/>
              </a:rPr>
              <a:t>, Ontario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Lac Beaver, </a:t>
            </a:r>
            <a:r>
              <a:rPr lang="en-CA" sz="1100" b="1" i="1" dirty="0" err="1">
                <a:latin typeface="+mn-lt"/>
              </a:rPr>
              <a:t>Combermere</a:t>
            </a:r>
            <a:r>
              <a:rPr lang="en-CA" sz="1100" b="1" i="1" dirty="0">
                <a:latin typeface="+mn-lt"/>
              </a:rPr>
              <a:t>, Ontario</a:t>
            </a:r>
            <a:r>
              <a:rPr lang="en-CA" sz="1100" b="1" dirty="0">
                <a:latin typeface="+mn-lt"/>
              </a:rPr>
              <a:t>), 1961. Jackson </a:t>
            </a:r>
            <a:r>
              <a:rPr lang="en-CA" sz="1100" b="1" dirty="0" err="1">
                <a:latin typeface="+mn-lt"/>
              </a:rPr>
              <a:t>crée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composition </a:t>
            </a:r>
            <a:r>
              <a:rPr lang="en-CA" sz="1100" b="1" dirty="0" err="1">
                <a:latin typeface="+mn-lt"/>
              </a:rPr>
              <a:t>alors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qu’il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habite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Manotick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une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ville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située</a:t>
            </a:r>
            <a:r>
              <a:rPr lang="en-CA" sz="1100" b="1" dirty="0">
                <a:latin typeface="+mn-lt"/>
              </a:rPr>
              <a:t> au </a:t>
            </a:r>
            <a:r>
              <a:rPr lang="en-CA" sz="1100" b="1" dirty="0" err="1">
                <a:latin typeface="+mn-lt"/>
              </a:rPr>
              <a:t>sud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d’Ottawa</a:t>
            </a:r>
            <a:r>
              <a:rPr lang="en-CA" sz="1100" b="1" dirty="0"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4BB70-1ACD-8D4F-AC1E-83388084A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377174"/>
            <a:ext cx="5612914" cy="43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707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4151027" y="4502592"/>
            <a:ext cx="4461655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dirty="0" err="1">
                <a:latin typeface="+mn-lt"/>
              </a:rPr>
              <a:t>photographie</a:t>
            </a:r>
            <a:r>
              <a:rPr lang="en-CA" sz="1100" b="1" dirty="0">
                <a:latin typeface="+mn-lt"/>
              </a:rPr>
              <a:t> de Will Wilson.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94253-8355-8847-AFCA-FD665EA2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5" y="266217"/>
            <a:ext cx="3254003" cy="45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86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250065" y="4281269"/>
            <a:ext cx="6549673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i="1" dirty="0" err="1">
                <a:latin typeface="+mn-lt"/>
              </a:rPr>
              <a:t>Maanipokaa’iini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dirty="0">
                <a:latin typeface="+mn-lt"/>
              </a:rPr>
              <a:t>(Bison nouveau-né), 2022, </a:t>
            </a:r>
            <a:r>
              <a:rPr lang="en-CA" sz="1100" b="1" dirty="0" err="1">
                <a:latin typeface="+mn-lt"/>
              </a:rPr>
              <a:t>vue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d’installation</a:t>
            </a:r>
            <a:r>
              <a:rPr lang="en-CA" sz="1100" b="1" dirty="0">
                <a:latin typeface="+mn-lt"/>
              </a:rPr>
              <a:t> au </a:t>
            </a:r>
            <a:r>
              <a:rPr lang="en-CA" sz="1100" b="1" dirty="0" err="1">
                <a:latin typeface="+mn-lt"/>
              </a:rPr>
              <a:t>Remai</a:t>
            </a:r>
            <a:r>
              <a:rPr lang="en-CA" sz="1100" b="1" dirty="0">
                <a:latin typeface="+mn-lt"/>
              </a:rPr>
              <a:t> Modern, Saskatoon. </a:t>
            </a:r>
            <a:r>
              <a:rPr lang="en-CA" sz="1100" b="1" i="1" dirty="0" err="1">
                <a:latin typeface="+mn-lt"/>
              </a:rPr>
              <a:t>Maanipokaa’iini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constitue</a:t>
            </a:r>
            <a:r>
              <a:rPr lang="en-CA" sz="1100" b="1" dirty="0">
                <a:latin typeface="+mn-lt"/>
              </a:rPr>
              <a:t> la </a:t>
            </a:r>
            <a:r>
              <a:rPr lang="en-CA" sz="1100" b="1" dirty="0" err="1">
                <a:latin typeface="+mn-lt"/>
              </a:rPr>
              <a:t>toute</a:t>
            </a:r>
            <a:r>
              <a:rPr lang="en-CA" sz="1100" b="1" dirty="0">
                <a:latin typeface="+mn-lt"/>
              </a:rPr>
              <a:t> première </a:t>
            </a:r>
            <a:r>
              <a:rPr lang="en-CA" sz="1100" b="1" dirty="0" err="1">
                <a:latin typeface="+mn-lt"/>
              </a:rPr>
              <a:t>rétrospective</a:t>
            </a:r>
            <a:r>
              <a:rPr lang="en-CA" sz="1100" b="1" dirty="0">
                <a:latin typeface="+mn-lt"/>
              </a:rPr>
              <a:t> de la </a:t>
            </a:r>
            <a:r>
              <a:rPr lang="en-CA" sz="1100" b="1" dirty="0" err="1">
                <a:latin typeface="+mn-lt"/>
              </a:rPr>
              <a:t>carrière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artistique</a:t>
            </a:r>
            <a:r>
              <a:rPr lang="en-CA" sz="1100" b="1" dirty="0">
                <a:latin typeface="+mn-lt"/>
              </a:rPr>
              <a:t> de Stimson.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2C7A-9897-AA49-8DFE-D81AF7621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6" y="270382"/>
            <a:ext cx="6549672" cy="39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769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4026138" y="4342518"/>
            <a:ext cx="4120586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i="1" dirty="0">
                <a:latin typeface="+mn-lt"/>
              </a:rPr>
              <a:t>Holding Our Breath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Retenir</a:t>
            </a:r>
            <a:r>
              <a:rPr lang="en-CA" sz="1100" b="1" i="1" dirty="0">
                <a:latin typeface="+mn-lt"/>
              </a:rPr>
              <a:t> son </a:t>
            </a:r>
            <a:r>
              <a:rPr lang="en-CA" sz="1100" b="1" i="1" dirty="0" err="1">
                <a:latin typeface="+mn-lt"/>
              </a:rPr>
              <a:t>souffle</a:t>
            </a:r>
            <a:r>
              <a:rPr lang="en-CA" sz="1100" b="1" dirty="0">
                <a:latin typeface="+mn-lt"/>
              </a:rPr>
              <a:t>), 2011.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F9143-5573-B542-A4ED-EA17AED3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6" y="277791"/>
            <a:ext cx="3118349" cy="4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53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634279" y="4229619"/>
            <a:ext cx="5849716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i="1" dirty="0">
                <a:latin typeface="+mn-lt"/>
              </a:rPr>
              <a:t>Sick and Tired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Malade</a:t>
            </a:r>
            <a:r>
              <a:rPr lang="en-CA" sz="1100" b="1" i="1" dirty="0">
                <a:latin typeface="+mn-lt"/>
              </a:rPr>
              <a:t> et </a:t>
            </a:r>
            <a:r>
              <a:rPr lang="en-CA" sz="1100" b="1" i="1" dirty="0" err="1">
                <a:latin typeface="+mn-lt"/>
              </a:rPr>
              <a:t>fatigué</a:t>
            </a:r>
            <a:r>
              <a:rPr lang="en-CA" sz="1100" b="1" dirty="0">
                <a:latin typeface="+mn-lt"/>
              </a:rPr>
              <a:t>), 2006.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installation </a:t>
            </a:r>
            <a:r>
              <a:rPr lang="en-CA" sz="1100" b="1" dirty="0" err="1">
                <a:latin typeface="+mn-lt"/>
              </a:rPr>
              <a:t>est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composée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d’éléments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provenant</a:t>
            </a:r>
            <a:r>
              <a:rPr lang="en-CA" sz="1100" b="1" dirty="0">
                <a:latin typeface="+mn-lt"/>
              </a:rPr>
              <a:t> du </a:t>
            </a:r>
            <a:r>
              <a:rPr lang="en-CA" sz="1100" b="1" dirty="0" err="1">
                <a:latin typeface="+mn-lt"/>
              </a:rPr>
              <a:t>pensionnat</a:t>
            </a:r>
            <a:r>
              <a:rPr lang="en-CA" sz="1100" b="1" dirty="0">
                <a:latin typeface="+mn-lt"/>
              </a:rPr>
              <a:t> Old Sun, </a:t>
            </a:r>
            <a:r>
              <a:rPr lang="en-CA" sz="1100" b="1" dirty="0" err="1">
                <a:latin typeface="+mn-lt"/>
              </a:rPr>
              <a:t>établi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1883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la </a:t>
            </a:r>
            <a:r>
              <a:rPr lang="en-CA" sz="1100" b="1" dirty="0" err="1">
                <a:latin typeface="+mn-lt"/>
              </a:rPr>
              <a:t>réserve</a:t>
            </a:r>
            <a:r>
              <a:rPr lang="en-CA" sz="1100" b="1" dirty="0">
                <a:latin typeface="+mn-lt"/>
              </a:rPr>
              <a:t> des </a:t>
            </a:r>
            <a:r>
              <a:rPr lang="en-CA" sz="1100" b="1" dirty="0" err="1">
                <a:latin typeface="+mn-lt"/>
              </a:rPr>
              <a:t>Pieds</a:t>
            </a:r>
            <a:r>
              <a:rPr lang="en-CA" sz="1100" b="1" dirty="0">
                <a:latin typeface="+mn-lt"/>
              </a:rPr>
              <a:t>-Noirs de </a:t>
            </a:r>
            <a:r>
              <a:rPr lang="en-CA" sz="1100" b="1" dirty="0" err="1">
                <a:latin typeface="+mn-lt"/>
              </a:rPr>
              <a:t>Siksika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près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Gleichen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Alberta.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21F97-B50F-CA41-B0D7-9D5B23E6B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78" y="254643"/>
            <a:ext cx="5849716" cy="38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3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829938" y="3782348"/>
            <a:ext cx="2309510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A. Y. Jackson, </a:t>
            </a:r>
            <a:r>
              <a:rPr lang="en-CA" sz="1100" b="1" i="1" dirty="0">
                <a:latin typeface="+mn-lt"/>
              </a:rPr>
              <a:t>House of Ypres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Maison </a:t>
            </a:r>
            <a:r>
              <a:rPr lang="en-CA" sz="1100" b="1" i="1" dirty="0" err="1">
                <a:latin typeface="+mn-lt"/>
              </a:rPr>
              <a:t>d’Ypres</a:t>
            </a:r>
            <a:r>
              <a:rPr lang="en-CA" sz="1100" b="1" dirty="0">
                <a:latin typeface="+mn-lt"/>
              </a:rPr>
              <a:t>) 1917-1918.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peinture</a:t>
            </a:r>
            <a:r>
              <a:rPr lang="en-CA" sz="1100" b="1" dirty="0">
                <a:latin typeface="+mn-lt"/>
              </a:rPr>
              <a:t> a pour </a:t>
            </a:r>
            <a:r>
              <a:rPr lang="en-CA" sz="1100" b="1" dirty="0" err="1">
                <a:latin typeface="+mn-lt"/>
              </a:rPr>
              <a:t>sujet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une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maison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bombardée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d’Ypres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Belgique</a:t>
            </a:r>
            <a:r>
              <a:rPr lang="en-CA" sz="1100" b="1" dirty="0">
                <a:latin typeface="+mn-lt"/>
              </a:rPr>
              <a:t>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1B0F3314-B569-0E49-A339-4B5E996D751B}"/>
              </a:ext>
            </a:extLst>
          </p:cNvPr>
          <p:cNvSpPr txBox="1"/>
          <p:nvPr/>
        </p:nvSpPr>
        <p:spPr>
          <a:xfrm>
            <a:off x="176579" y="98962"/>
            <a:ext cx="2582221" cy="3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1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8BB31-62AE-F742-8F35-56059E84C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6" y="659757"/>
            <a:ext cx="4966771" cy="41536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829938" y="3367674"/>
            <a:ext cx="2696900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A. Y. Jackson, </a:t>
            </a:r>
            <a:r>
              <a:rPr lang="en-CA" sz="1100" b="1" i="1" dirty="0">
                <a:latin typeface="+mn-lt"/>
              </a:rPr>
              <a:t>A Copse, Evening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Un </a:t>
            </a:r>
            <a:r>
              <a:rPr lang="en-CA" sz="1100" b="1" i="1" dirty="0" err="1">
                <a:latin typeface="+mn-lt"/>
              </a:rPr>
              <a:t>taillis</a:t>
            </a:r>
            <a:r>
              <a:rPr lang="en-CA" sz="1100" b="1" i="1" dirty="0">
                <a:latin typeface="+mn-lt"/>
              </a:rPr>
              <a:t>, le </a:t>
            </a:r>
            <a:r>
              <a:rPr lang="en-CA" sz="1100" b="1" i="1" dirty="0" err="1">
                <a:latin typeface="+mn-lt"/>
              </a:rPr>
              <a:t>soir</a:t>
            </a:r>
            <a:r>
              <a:rPr lang="en-CA" sz="1100" b="1" dirty="0">
                <a:latin typeface="+mn-lt"/>
              </a:rPr>
              <a:t>), 1918.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peinture</a:t>
            </a:r>
            <a:r>
              <a:rPr lang="en-CA" sz="1100" b="1" dirty="0">
                <a:latin typeface="+mn-lt"/>
              </a:rPr>
              <a:t> qui rend </a:t>
            </a:r>
            <a:r>
              <a:rPr lang="en-CA" sz="1100" b="1" dirty="0" err="1">
                <a:latin typeface="+mn-lt"/>
              </a:rPr>
              <a:t>compte</a:t>
            </a:r>
            <a:r>
              <a:rPr lang="en-CA" sz="1100" b="1" dirty="0">
                <a:latin typeface="+mn-lt"/>
              </a:rPr>
              <a:t> des </a:t>
            </a:r>
            <a:r>
              <a:rPr lang="en-CA" sz="1100" b="1" dirty="0" err="1">
                <a:latin typeface="+mn-lt"/>
              </a:rPr>
              <a:t>effets</a:t>
            </a:r>
            <a:r>
              <a:rPr lang="en-CA" sz="1100" b="1" dirty="0">
                <a:latin typeface="+mn-lt"/>
              </a:rPr>
              <a:t> de la guerre sur le </a:t>
            </a:r>
            <a:r>
              <a:rPr lang="en-CA" sz="1100" b="1" dirty="0" err="1">
                <a:latin typeface="+mn-lt"/>
              </a:rPr>
              <a:t>paysage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belge</a:t>
            </a:r>
            <a:r>
              <a:rPr lang="en-CA" sz="1100" b="1" dirty="0">
                <a:latin typeface="+mn-lt"/>
              </a:rPr>
              <a:t>, des </a:t>
            </a:r>
            <a:r>
              <a:rPr lang="en-CA" sz="1100" b="1" dirty="0" err="1">
                <a:latin typeface="+mn-lt"/>
              </a:rPr>
              <a:t>troncs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d’arbres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robustes</a:t>
            </a:r>
            <a:r>
              <a:rPr lang="en-CA" sz="1100" b="1" dirty="0">
                <a:latin typeface="+mn-lt"/>
              </a:rPr>
              <a:t> se </a:t>
            </a:r>
            <a:r>
              <a:rPr lang="en-CA" sz="1100" b="1" dirty="0" err="1">
                <a:latin typeface="+mn-lt"/>
              </a:rPr>
              <a:t>dressent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raides</a:t>
            </a:r>
            <a:r>
              <a:rPr lang="en-CA" sz="1100" b="1" dirty="0">
                <a:latin typeface="+mn-lt"/>
              </a:rPr>
              <a:t> et droits, </a:t>
            </a:r>
            <a:r>
              <a:rPr lang="en-CA" sz="1100" b="1" dirty="0" err="1">
                <a:latin typeface="+mn-lt"/>
              </a:rPr>
              <a:t>parmi</a:t>
            </a:r>
            <a:r>
              <a:rPr lang="en-CA" sz="1100" b="1" dirty="0">
                <a:latin typeface="+mn-lt"/>
              </a:rPr>
              <a:t> les </a:t>
            </a:r>
            <a:r>
              <a:rPr lang="en-CA" sz="1100" b="1" dirty="0" err="1">
                <a:latin typeface="+mn-lt"/>
              </a:rPr>
              <a:t>détritus</a:t>
            </a:r>
            <a:r>
              <a:rPr lang="en-CA" sz="1100" b="1" dirty="0">
                <a:latin typeface="+mn-lt"/>
              </a:rPr>
              <a:t> de la </a:t>
            </a:r>
            <a:r>
              <a:rPr lang="en-CA" sz="1100" b="1" dirty="0" err="1">
                <a:latin typeface="+mn-lt"/>
              </a:rPr>
              <a:t>bataille</a:t>
            </a:r>
            <a:r>
              <a:rPr lang="en-CA" sz="1100" b="1" dirty="0">
                <a:latin typeface="+mn-lt"/>
              </a:rPr>
              <a:t>. 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1B0F3314-B569-0E49-A339-4B5E996D751B}"/>
              </a:ext>
            </a:extLst>
          </p:cNvPr>
          <p:cNvSpPr txBox="1"/>
          <p:nvPr/>
        </p:nvSpPr>
        <p:spPr>
          <a:xfrm>
            <a:off x="176579" y="98962"/>
            <a:ext cx="2582221" cy="3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BDBFE-F5EC-B147-8FC8-9F32501B2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" y="714599"/>
            <a:ext cx="5208607" cy="40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65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672173" y="3706228"/>
            <a:ext cx="2960965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latin typeface="+mn-lt"/>
              </a:rPr>
              <a:t>A. Y. Jackson, </a:t>
            </a:r>
            <a:r>
              <a:rPr lang="fr-CA" sz="1100" b="1" i="1" dirty="0" err="1">
                <a:latin typeface="+mn-lt"/>
              </a:rPr>
              <a:t>Gas</a:t>
            </a:r>
            <a:r>
              <a:rPr lang="fr-CA" sz="1100" b="1" i="1" dirty="0">
                <a:latin typeface="+mn-lt"/>
              </a:rPr>
              <a:t> Attack, </a:t>
            </a:r>
            <a:r>
              <a:rPr lang="fr-CA" sz="1100" b="1" i="1" dirty="0" err="1">
                <a:latin typeface="+mn-lt"/>
              </a:rPr>
              <a:t>Liéven</a:t>
            </a:r>
            <a:r>
              <a:rPr lang="fr-CA" sz="1100" b="1" i="1" dirty="0">
                <a:latin typeface="+mn-lt"/>
              </a:rPr>
              <a:t> </a:t>
            </a:r>
            <a:r>
              <a:rPr lang="fr-CA" sz="1100" b="1" dirty="0">
                <a:latin typeface="+mn-lt"/>
              </a:rPr>
              <a:t>(</a:t>
            </a:r>
            <a:r>
              <a:rPr lang="fr-CA" sz="1100" b="1" i="1" dirty="0">
                <a:latin typeface="+mn-lt"/>
              </a:rPr>
              <a:t>Attaque au gaz, Liévin</a:t>
            </a:r>
            <a:r>
              <a:rPr lang="fr-CA" sz="1100" b="1" dirty="0">
                <a:latin typeface="+mn-lt"/>
              </a:rPr>
              <a:t>), 1918. </a:t>
            </a:r>
            <a:br>
              <a:rPr lang="fr-CA" sz="1100" b="1" dirty="0">
                <a:latin typeface="+mn-lt"/>
              </a:rPr>
            </a:br>
            <a:r>
              <a:rPr lang="fr-CA" sz="1100" b="1" dirty="0">
                <a:latin typeface="+mn-lt"/>
              </a:rPr>
              <a:t>Cette œuvre dépeint une attaque nocturne au gaz déployée par les Alliés contre les lignes allemandes, en France.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1B0F3314-B569-0E49-A339-4B5E996D751B}"/>
              </a:ext>
            </a:extLst>
          </p:cNvPr>
          <p:cNvSpPr txBox="1"/>
          <p:nvPr/>
        </p:nvSpPr>
        <p:spPr>
          <a:xfrm>
            <a:off x="176579" y="98962"/>
            <a:ext cx="2582221" cy="3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9BAB5-F199-0D4B-B2D5-E27E32901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4" y="707861"/>
            <a:ext cx="4863426" cy="40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42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151159" y="3486945"/>
            <a:ext cx="2401676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 hangingPunct="1">
              <a:defRPr/>
            </a:pPr>
            <a:r>
              <a:rPr lang="fr-CA" sz="1100" b="1" dirty="0">
                <a:latin typeface="+mn-ea"/>
                <a:ea typeface="+mn-ea"/>
              </a:rPr>
              <a:t>Alex Colville, </a:t>
            </a:r>
            <a:r>
              <a:rPr lang="fr-CA" sz="1100" b="1" i="1" dirty="0" err="1">
                <a:latin typeface="+mn-ea"/>
                <a:ea typeface="+mn-ea"/>
              </a:rPr>
              <a:t>Infantry</a:t>
            </a:r>
            <a:r>
              <a:rPr lang="fr-CA" sz="1100" b="1" i="1" dirty="0">
                <a:latin typeface="+mn-ea"/>
                <a:ea typeface="+mn-ea"/>
              </a:rPr>
              <a:t>, Near </a:t>
            </a:r>
            <a:r>
              <a:rPr lang="fr-CA" sz="1100" b="1" i="1" dirty="0" err="1">
                <a:latin typeface="+mn-ea"/>
                <a:ea typeface="+mn-ea"/>
              </a:rPr>
              <a:t>Nijmegen</a:t>
            </a:r>
            <a:r>
              <a:rPr lang="fr-CA" sz="1100" b="1" i="1" dirty="0">
                <a:latin typeface="+mn-ea"/>
                <a:ea typeface="+mn-ea"/>
              </a:rPr>
              <a:t>, Holland </a:t>
            </a:r>
            <a:r>
              <a:rPr lang="fr-CA" sz="1100" b="1" dirty="0">
                <a:latin typeface="+mn-ea"/>
                <a:ea typeface="+mn-ea"/>
              </a:rPr>
              <a:t>(</a:t>
            </a:r>
            <a:r>
              <a:rPr lang="fr-CA" sz="1100" b="1" i="1" dirty="0">
                <a:latin typeface="+mn-ea"/>
                <a:ea typeface="+mn-ea"/>
              </a:rPr>
              <a:t>Fantassins près de Nimègue, Hollande</a:t>
            </a:r>
            <a:r>
              <a:rPr lang="fr-CA" sz="1100" b="1" dirty="0">
                <a:latin typeface="+mn-ea"/>
                <a:ea typeface="+mn-ea"/>
              </a:rPr>
              <a:t>), 1946. Colville a réalisé cette œuvre alors qu’il était artiste de guerre officiel pendant la Seconde Guerre mondiale.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EA750-CCBC-BE40-BB20-14B00ED35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3" y="264404"/>
            <a:ext cx="5513371" cy="45921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609433" y="2774504"/>
            <a:ext cx="2963120" cy="204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« A typical day in the life of a CWAC (Part I) » (« Une </a:t>
            </a:r>
            <a:r>
              <a:rPr lang="en-CA" sz="1100" b="1" dirty="0" err="1">
                <a:latin typeface="+mn-lt"/>
              </a:rPr>
              <a:t>journée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typique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le Service </a:t>
            </a:r>
            <a:r>
              <a:rPr lang="en-CA" sz="1100" b="1" dirty="0" err="1">
                <a:latin typeface="+mn-lt"/>
              </a:rPr>
              <a:t>féminin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l’Armée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canadienne</a:t>
            </a:r>
            <a:r>
              <a:rPr lang="en-CA" sz="1100" b="1" dirty="0">
                <a:latin typeface="+mn-lt"/>
              </a:rPr>
              <a:t> (</a:t>
            </a:r>
            <a:r>
              <a:rPr lang="en-CA" sz="1100" b="1" dirty="0" err="1">
                <a:latin typeface="+mn-lt"/>
              </a:rPr>
              <a:t>Partie</a:t>
            </a:r>
            <a:r>
              <a:rPr lang="en-CA" sz="1100" b="1" dirty="0">
                <a:latin typeface="+mn-lt"/>
              </a:rPr>
              <a:t> 1) »), 8 </a:t>
            </a:r>
            <a:r>
              <a:rPr lang="en-CA" sz="1100" b="1" dirty="0" err="1">
                <a:latin typeface="+mn-lt"/>
              </a:rPr>
              <a:t>novembre</a:t>
            </a:r>
            <a:r>
              <a:rPr lang="en-CA" sz="1100" b="1" dirty="0">
                <a:latin typeface="+mn-lt"/>
              </a:rPr>
              <a:t> 1943, illustration </a:t>
            </a:r>
            <a:r>
              <a:rPr lang="en-CA" sz="1100" b="1" dirty="0" err="1">
                <a:latin typeface="+mn-lt"/>
              </a:rPr>
              <a:t>tirée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i="1" dirty="0">
                <a:latin typeface="+mn-lt"/>
              </a:rPr>
              <a:t>W110278</a:t>
            </a:r>
            <a:r>
              <a:rPr lang="en-CA" sz="1100" b="1" dirty="0">
                <a:latin typeface="+mn-lt"/>
              </a:rPr>
              <a:t>, 1942-1945. Le journal de guerre de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est</a:t>
            </a:r>
            <a:r>
              <a:rPr lang="en-CA" sz="1100" b="1" dirty="0">
                <a:latin typeface="+mn-lt"/>
              </a:rPr>
              <a:t> unique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son genre pour </a:t>
            </a:r>
            <a:r>
              <a:rPr lang="en-CA" sz="1100" b="1" dirty="0" err="1">
                <a:latin typeface="+mn-lt"/>
              </a:rPr>
              <a:t>ses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récits</a:t>
            </a:r>
            <a:r>
              <a:rPr lang="en-CA" sz="1100" b="1" dirty="0">
                <a:latin typeface="+mn-lt"/>
              </a:rPr>
              <a:t> de la vie </a:t>
            </a:r>
            <a:r>
              <a:rPr lang="en-CA" sz="1100" b="1" dirty="0" err="1">
                <a:latin typeface="+mn-lt"/>
              </a:rPr>
              <a:t>militaire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rendus</a:t>
            </a:r>
            <a:r>
              <a:rPr lang="en-CA" sz="1100" b="1" dirty="0">
                <a:latin typeface="+mn-lt"/>
              </a:rPr>
              <a:t> sur un ton </a:t>
            </a:r>
            <a:r>
              <a:rPr lang="en-CA" sz="1100" b="1" dirty="0" err="1">
                <a:latin typeface="+mn-lt"/>
              </a:rPr>
              <a:t>journalistique</a:t>
            </a:r>
            <a:r>
              <a:rPr lang="en-CA" sz="1100" b="1" dirty="0">
                <a:latin typeface="+mn-lt"/>
              </a:rPr>
              <a:t>, et plus </a:t>
            </a:r>
            <a:r>
              <a:rPr lang="en-CA" sz="1100" b="1" dirty="0" err="1">
                <a:latin typeface="+mn-lt"/>
              </a:rPr>
              <a:t>particulièrement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parce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qu’ils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sont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livrés</a:t>
            </a:r>
            <a:r>
              <a:rPr lang="en-CA" sz="1100" b="1" dirty="0">
                <a:latin typeface="+mn-lt"/>
              </a:rPr>
              <a:t> sous un angle </a:t>
            </a:r>
            <a:r>
              <a:rPr lang="en-CA" sz="1100" b="1" dirty="0" err="1">
                <a:latin typeface="+mn-lt"/>
              </a:rPr>
              <a:t>féminin</a:t>
            </a:r>
            <a:r>
              <a:rPr lang="en-CA" sz="1100" b="1" dirty="0">
                <a:latin typeface="+mn-lt"/>
              </a:rPr>
              <a:t>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8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FF220-D0BA-D746-8CE1-36F798B7C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85" y="302719"/>
            <a:ext cx="3042905" cy="45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2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848224" y="3496217"/>
            <a:ext cx="2536823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Boat Drill, Emergency Stations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Exercice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d’embarcation</a:t>
            </a:r>
            <a:r>
              <a:rPr lang="en-CA" sz="1100" b="1" i="1" dirty="0">
                <a:latin typeface="+mn-lt"/>
              </a:rPr>
              <a:t>, </a:t>
            </a:r>
            <a:r>
              <a:rPr lang="en-CA" sz="1100" b="1" i="1" dirty="0" err="1">
                <a:latin typeface="+mn-lt"/>
              </a:rPr>
              <a:t>postes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d’urgence</a:t>
            </a:r>
            <a:r>
              <a:rPr lang="en-CA" sz="1100" b="1" dirty="0">
                <a:latin typeface="+mn-lt"/>
              </a:rPr>
              <a:t>), 1945.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composition </a:t>
            </a:r>
            <a:r>
              <a:rPr lang="en-CA" sz="1100" b="1" dirty="0" err="1">
                <a:latin typeface="+mn-lt"/>
              </a:rPr>
              <a:t>illustre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l’esprit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groupe</a:t>
            </a:r>
            <a:r>
              <a:rPr lang="en-CA" sz="1100" b="1" dirty="0">
                <a:latin typeface="+mn-lt"/>
              </a:rPr>
              <a:t> du CWAC </a:t>
            </a:r>
            <a:r>
              <a:rPr lang="en-CA" sz="1100" b="1" dirty="0" err="1">
                <a:latin typeface="+mn-lt"/>
              </a:rPr>
              <a:t>ainsi</a:t>
            </a:r>
            <a:r>
              <a:rPr lang="en-CA" sz="1100" b="1" dirty="0">
                <a:latin typeface="+mn-lt"/>
              </a:rPr>
              <a:t> que la propension de Lamb </a:t>
            </a:r>
            <a:r>
              <a:rPr lang="en-CA" sz="1100" b="1" dirty="0" err="1">
                <a:latin typeface="+mn-lt"/>
              </a:rPr>
              <a:t>à</a:t>
            </a:r>
            <a:r>
              <a:rPr lang="en-CA" sz="1100" b="1" dirty="0">
                <a:latin typeface="+mn-lt"/>
              </a:rPr>
              <a:t> la caricature.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7072E-7D85-5046-939D-1544E2A4D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8" y="652787"/>
            <a:ext cx="4875583" cy="42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20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169884" y="2437064"/>
            <a:ext cx="2164467" cy="221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Inside the Auxiliary Service Canteen at Amersfoort, Holland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À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l’intérieur</a:t>
            </a:r>
            <a:r>
              <a:rPr lang="en-CA" sz="1100" b="1" i="1" dirty="0">
                <a:latin typeface="+mn-lt"/>
              </a:rPr>
              <a:t> de la </a:t>
            </a:r>
            <a:r>
              <a:rPr lang="en-CA" sz="1100" b="1" i="1" dirty="0" err="1">
                <a:latin typeface="+mn-lt"/>
              </a:rPr>
              <a:t>cantine</a:t>
            </a:r>
            <a:r>
              <a:rPr lang="en-CA" sz="1100" b="1" i="1" dirty="0">
                <a:latin typeface="+mn-lt"/>
              </a:rPr>
              <a:t> des services </a:t>
            </a:r>
            <a:r>
              <a:rPr lang="en-CA" sz="1100" b="1" i="1" dirty="0" err="1">
                <a:latin typeface="+mn-lt"/>
              </a:rPr>
              <a:t>auxiliaires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à</a:t>
            </a:r>
            <a:r>
              <a:rPr lang="en-CA" sz="1100" b="1" i="1" dirty="0">
                <a:latin typeface="+mn-lt"/>
              </a:rPr>
              <a:t> Amersfoort, Pays-Bas</a:t>
            </a:r>
            <a:r>
              <a:rPr lang="en-CA" sz="1100" b="1" dirty="0">
                <a:latin typeface="+mn-lt"/>
              </a:rPr>
              <a:t>), 1945.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tant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qu’artiste</a:t>
            </a:r>
            <a:r>
              <a:rPr lang="en-CA" sz="1100" b="1" dirty="0">
                <a:latin typeface="+mn-lt"/>
              </a:rPr>
              <a:t> de guerre </a:t>
            </a:r>
            <a:r>
              <a:rPr lang="en-CA" sz="1100" b="1" dirty="0" err="1">
                <a:latin typeface="+mn-lt"/>
              </a:rPr>
              <a:t>officielle</a:t>
            </a:r>
            <a:r>
              <a:rPr lang="en-CA" sz="1100" b="1" dirty="0">
                <a:latin typeface="+mn-lt"/>
              </a:rPr>
              <a:t>, Lamb a </a:t>
            </a:r>
            <a:r>
              <a:rPr lang="en-CA" sz="1100" b="1" dirty="0" err="1">
                <a:latin typeface="+mn-lt"/>
              </a:rPr>
              <a:t>chroniqué</a:t>
            </a:r>
            <a:r>
              <a:rPr lang="en-CA" sz="1100" b="1" dirty="0">
                <a:latin typeface="+mn-lt"/>
              </a:rPr>
              <a:t> sur la vie </a:t>
            </a:r>
            <a:r>
              <a:rPr lang="en-CA" sz="1100" b="1" dirty="0" err="1">
                <a:latin typeface="+mn-lt"/>
              </a:rPr>
              <a:t>quotidienne</a:t>
            </a:r>
            <a:r>
              <a:rPr lang="en-CA" sz="1100" b="1" dirty="0">
                <a:latin typeface="+mn-lt"/>
              </a:rPr>
              <a:t> des </a:t>
            </a:r>
            <a:r>
              <a:rPr lang="en-CA" sz="1100" b="1" dirty="0" err="1">
                <a:latin typeface="+mn-lt"/>
              </a:rPr>
              <a:t>membres</a:t>
            </a:r>
            <a:r>
              <a:rPr lang="en-CA" sz="1100" b="1" dirty="0">
                <a:latin typeface="+mn-lt"/>
              </a:rPr>
              <a:t> du CWAC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même</a:t>
            </a:r>
            <a:r>
              <a:rPr lang="en-CA" sz="1100" b="1" dirty="0">
                <a:latin typeface="+mn-lt"/>
              </a:rPr>
              <a:t> temps </a:t>
            </a:r>
            <a:r>
              <a:rPr lang="en-CA" sz="1100" b="1" dirty="0" err="1">
                <a:latin typeface="+mn-lt"/>
              </a:rPr>
              <a:t>qu’elle</a:t>
            </a:r>
            <a:r>
              <a:rPr lang="en-CA" sz="1100" b="1" dirty="0">
                <a:latin typeface="+mn-lt"/>
              </a:rPr>
              <a:t> a </a:t>
            </a:r>
            <a:r>
              <a:rPr lang="en-CA" sz="1100" b="1" dirty="0" err="1">
                <a:latin typeface="+mn-lt"/>
              </a:rPr>
              <a:t>rapporté</a:t>
            </a:r>
            <a:r>
              <a:rPr lang="en-CA" sz="1100" b="1" dirty="0">
                <a:latin typeface="+mn-lt"/>
              </a:rPr>
              <a:t> les </a:t>
            </a:r>
            <a:r>
              <a:rPr lang="en-CA" sz="1100" b="1" dirty="0" err="1">
                <a:latin typeface="+mn-lt"/>
              </a:rPr>
              <a:t>conséquences</a:t>
            </a:r>
            <a:r>
              <a:rPr lang="en-CA" sz="1100" b="1" dirty="0">
                <a:latin typeface="+mn-lt"/>
              </a:rPr>
              <a:t> de la guerre.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AC1F6-8CB4-594C-A45A-1042B4376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3" y="682906"/>
            <a:ext cx="5397738" cy="39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745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751269" y="3515950"/>
            <a:ext cx="2963120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Eric </a:t>
            </a:r>
            <a:r>
              <a:rPr lang="en-CA" sz="1100" b="1" dirty="0" err="1">
                <a:latin typeface="+mn-lt"/>
              </a:rPr>
              <a:t>Aldwinckle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Canada’s New Army Needs Men Like You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La nouvelle </a:t>
            </a:r>
            <a:r>
              <a:rPr lang="en-CA" sz="1100" b="1" i="1" dirty="0" err="1">
                <a:latin typeface="+mn-lt"/>
              </a:rPr>
              <a:t>armée</a:t>
            </a:r>
            <a:r>
              <a:rPr lang="en-CA" sz="1100" b="1" i="1" dirty="0">
                <a:latin typeface="+mn-lt"/>
              </a:rPr>
              <a:t> du Canada a </a:t>
            </a:r>
            <a:r>
              <a:rPr lang="en-CA" sz="1100" b="1" i="1" dirty="0" err="1">
                <a:latin typeface="+mn-lt"/>
              </a:rPr>
              <a:t>besoin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d’hommes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comme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vous</a:t>
            </a:r>
            <a:r>
              <a:rPr lang="en-CA" sz="1100" b="1" dirty="0">
                <a:latin typeface="+mn-lt"/>
              </a:rPr>
              <a:t>), v.1941-1942. Pendant la </a:t>
            </a:r>
            <a:r>
              <a:rPr lang="en-CA" sz="1100" b="1" dirty="0" err="1">
                <a:latin typeface="+mn-lt"/>
              </a:rPr>
              <a:t>Seconde</a:t>
            </a:r>
            <a:r>
              <a:rPr lang="en-CA" sz="1100" b="1" dirty="0">
                <a:latin typeface="+mn-lt"/>
              </a:rPr>
              <a:t> Guerre </a:t>
            </a:r>
            <a:r>
              <a:rPr lang="en-CA" sz="1100" b="1" dirty="0" err="1">
                <a:latin typeface="+mn-lt"/>
              </a:rPr>
              <a:t>mondiale</a:t>
            </a:r>
            <a:r>
              <a:rPr lang="en-CA" sz="1100" b="1" dirty="0">
                <a:latin typeface="+mn-lt"/>
              </a:rPr>
              <a:t>, des affiches </a:t>
            </a:r>
            <a:r>
              <a:rPr lang="en-CA" sz="1100" b="1" dirty="0" err="1">
                <a:latin typeface="+mn-lt"/>
              </a:rPr>
              <a:t>représentant</a:t>
            </a:r>
            <a:r>
              <a:rPr lang="en-CA" sz="1100" b="1" dirty="0">
                <a:latin typeface="+mn-lt"/>
              </a:rPr>
              <a:t> des </a:t>
            </a:r>
            <a:r>
              <a:rPr lang="en-CA" sz="1100" b="1" dirty="0" err="1">
                <a:latin typeface="+mn-lt"/>
              </a:rPr>
              <a:t>actes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d’héroïsme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ont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servi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à</a:t>
            </a:r>
            <a:r>
              <a:rPr lang="en-CA" sz="1100" b="1" dirty="0">
                <a:latin typeface="+mn-lt"/>
              </a:rPr>
              <a:t> persuader les gens de </a:t>
            </a:r>
            <a:r>
              <a:rPr lang="en-CA" sz="1100" b="1" dirty="0" err="1">
                <a:latin typeface="+mn-lt"/>
              </a:rPr>
              <a:t>s’enrôler</a:t>
            </a:r>
            <a:r>
              <a:rPr lang="en-CA" sz="1100" b="1" dirty="0">
                <a:latin typeface="+mn-lt"/>
              </a:rPr>
              <a:t>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3299C-38B5-BD40-AFD6-37D725A6C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2" y="262497"/>
            <a:ext cx="3067571" cy="46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254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519556" y="3795625"/>
            <a:ext cx="2963120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 err="1">
                <a:latin typeface="+mn-lt"/>
              </a:rPr>
              <a:t>Anonyme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 err="1">
                <a:latin typeface="+mn-lt"/>
              </a:rPr>
              <a:t>Souscrire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à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l’emprunt</a:t>
            </a:r>
            <a:r>
              <a:rPr lang="en-CA" sz="1100" b="1" i="1" dirty="0">
                <a:latin typeface="+mn-lt"/>
              </a:rPr>
              <a:t> de la Victoire, </a:t>
            </a:r>
            <a:r>
              <a:rPr lang="en-CA" sz="1100" b="1" dirty="0" err="1">
                <a:latin typeface="+mn-lt"/>
              </a:rPr>
              <a:t>c</a:t>
            </a:r>
            <a:r>
              <a:rPr lang="en-CA" sz="1100" b="1" i="1" dirty="0" err="1">
                <a:latin typeface="+mn-lt"/>
              </a:rPr>
              <a:t>’est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mettre</a:t>
            </a:r>
            <a:r>
              <a:rPr lang="en-CA" sz="1100" b="1" i="1" dirty="0">
                <a:latin typeface="+mn-lt"/>
              </a:rPr>
              <a:t> fin </a:t>
            </a:r>
            <a:r>
              <a:rPr lang="en-CA" sz="1100" b="1" i="1" dirty="0" err="1">
                <a:latin typeface="+mn-lt"/>
              </a:rPr>
              <a:t>à</a:t>
            </a:r>
            <a:r>
              <a:rPr lang="en-CA" sz="1100" b="1" i="1" dirty="0">
                <a:latin typeface="+mn-lt"/>
              </a:rPr>
              <a:t> la </a:t>
            </a:r>
            <a:r>
              <a:rPr lang="en-CA" sz="1100" b="1" i="1" dirty="0" err="1">
                <a:latin typeface="+mn-lt"/>
              </a:rPr>
              <a:t>piraterie</a:t>
            </a:r>
            <a:r>
              <a:rPr lang="en-CA" sz="1100" b="1" dirty="0">
                <a:latin typeface="+mn-lt"/>
              </a:rPr>
              <a:t>, 1918.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affiche </a:t>
            </a:r>
            <a:r>
              <a:rPr lang="en-CA" sz="1100" b="1" dirty="0" err="1">
                <a:latin typeface="+mn-lt"/>
              </a:rPr>
              <a:t>joue</a:t>
            </a:r>
            <a:r>
              <a:rPr lang="en-CA" sz="1100" b="1" dirty="0">
                <a:latin typeface="+mn-lt"/>
              </a:rPr>
              <a:t> sur </a:t>
            </a:r>
            <a:r>
              <a:rPr lang="en-CA" sz="1100" b="1" dirty="0" err="1">
                <a:latin typeface="+mn-lt"/>
              </a:rPr>
              <a:t>l’indignation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suscitée</a:t>
            </a:r>
            <a:r>
              <a:rPr lang="en-CA" sz="1100" b="1" dirty="0">
                <a:latin typeface="+mn-lt"/>
              </a:rPr>
              <a:t> par le </a:t>
            </a:r>
            <a:r>
              <a:rPr lang="en-CA" sz="1100" b="1" dirty="0" err="1">
                <a:latin typeface="+mn-lt"/>
              </a:rPr>
              <a:t>torpillage</a:t>
            </a:r>
            <a:r>
              <a:rPr lang="en-CA" sz="1100" b="1" dirty="0">
                <a:latin typeface="+mn-lt"/>
              </a:rPr>
              <a:t> d’un </a:t>
            </a:r>
            <a:r>
              <a:rPr lang="en-CA" sz="1100" b="1" dirty="0" err="1">
                <a:latin typeface="+mn-lt"/>
              </a:rPr>
              <a:t>navire-hôpital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1918.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00A88-2E68-EF4A-B7EF-FFB258B1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06" y="335667"/>
            <a:ext cx="2999832" cy="44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636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502297" y="3603198"/>
            <a:ext cx="3412030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 err="1">
                <a:latin typeface="+mn-lt"/>
              </a:rPr>
              <a:t>Anonyme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 err="1">
                <a:latin typeface="+mn-lt"/>
              </a:rPr>
              <a:t>Récupérez</a:t>
            </a:r>
            <a:r>
              <a:rPr lang="en-CA" sz="1100" b="1" i="1" dirty="0">
                <a:latin typeface="+mn-lt"/>
              </a:rPr>
              <a:t> les </a:t>
            </a:r>
            <a:r>
              <a:rPr lang="en-CA" sz="1100" b="1" i="1" dirty="0" err="1">
                <a:latin typeface="+mn-lt"/>
              </a:rPr>
              <a:t>vieux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os</a:t>
            </a:r>
            <a:r>
              <a:rPr lang="en-CA" sz="1100" b="1" i="1" dirty="0">
                <a:latin typeface="+mn-lt"/>
              </a:rPr>
              <a:t>. On </a:t>
            </a:r>
            <a:r>
              <a:rPr lang="en-CA" sz="1100" b="1" i="1" dirty="0" err="1">
                <a:latin typeface="+mn-lt"/>
              </a:rPr>
              <a:t>en</a:t>
            </a:r>
            <a:r>
              <a:rPr lang="en-CA" sz="1100" b="1" i="1" dirty="0">
                <a:latin typeface="+mn-lt"/>
              </a:rPr>
              <a:t> fait de la </a:t>
            </a:r>
            <a:r>
              <a:rPr lang="en-CA" sz="1100" b="1" i="1" dirty="0" err="1">
                <a:latin typeface="+mn-lt"/>
              </a:rPr>
              <a:t>colle</a:t>
            </a:r>
            <a:r>
              <a:rPr lang="en-CA" sz="1100" b="1" i="1" dirty="0">
                <a:latin typeface="+mn-lt"/>
              </a:rPr>
              <a:t> pour </a:t>
            </a:r>
            <a:r>
              <a:rPr lang="en-CA" sz="1100" b="1" i="1" dirty="0" err="1">
                <a:latin typeface="+mn-lt"/>
              </a:rPr>
              <a:t>avions</a:t>
            </a:r>
            <a:r>
              <a:rPr lang="en-CA" sz="1100" b="1" i="1" dirty="0">
                <a:latin typeface="+mn-lt"/>
              </a:rPr>
              <a:t>… et </a:t>
            </a:r>
            <a:r>
              <a:rPr lang="en-CA" sz="1100" b="1" i="1" dirty="0" err="1">
                <a:latin typeface="+mn-lt"/>
              </a:rPr>
              <a:t>l’on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s’en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sert</a:t>
            </a:r>
            <a:r>
              <a:rPr lang="en-CA" sz="1100" b="1" i="1" dirty="0">
                <a:latin typeface="+mn-lt"/>
              </a:rPr>
              <a:t> pour les </a:t>
            </a:r>
            <a:r>
              <a:rPr lang="en-CA" sz="1100" b="1" i="1" dirty="0" err="1">
                <a:latin typeface="+mn-lt"/>
              </a:rPr>
              <a:t>explosifs</a:t>
            </a:r>
            <a:r>
              <a:rPr lang="en-CA" sz="1100" b="1" i="1" dirty="0">
                <a:latin typeface="+mn-lt"/>
              </a:rPr>
              <a:t>…</a:t>
            </a:r>
            <a:r>
              <a:rPr lang="en-CA" sz="1100" b="1" dirty="0">
                <a:latin typeface="+mn-lt"/>
              </a:rPr>
              <a:t>, 1940-1941. </a:t>
            </a:r>
            <a:br>
              <a:rPr lang="en-CA" sz="1100" b="1" dirty="0">
                <a:latin typeface="+mn-lt"/>
              </a:rPr>
            </a:b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affiche encourage la population </a:t>
            </a:r>
            <a:r>
              <a:rPr lang="en-CA" sz="1100" b="1" dirty="0" err="1">
                <a:latin typeface="+mn-lt"/>
              </a:rPr>
              <a:t>canadienne</a:t>
            </a:r>
            <a:r>
              <a:rPr lang="en-CA" sz="1100" b="1" dirty="0">
                <a:latin typeface="+mn-lt"/>
              </a:rPr>
              <a:t> à recycler les </a:t>
            </a:r>
            <a:r>
              <a:rPr lang="en-CA" sz="1100" b="1" dirty="0" err="1">
                <a:latin typeface="+mn-lt"/>
              </a:rPr>
              <a:t>matériaux</a:t>
            </a:r>
            <a:r>
              <a:rPr lang="en-CA" sz="1100" b="1" dirty="0">
                <a:latin typeface="+mn-lt"/>
              </a:rPr>
              <a:t> qui </a:t>
            </a:r>
            <a:r>
              <a:rPr lang="en-CA" sz="1100" b="1" dirty="0" err="1">
                <a:latin typeface="+mn-lt"/>
              </a:rPr>
              <a:t>pourraient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être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utilisés</a:t>
            </a:r>
            <a:r>
              <a:rPr lang="en-CA" sz="1100" b="1" dirty="0">
                <a:latin typeface="+mn-lt"/>
              </a:rPr>
              <a:t> pour </a:t>
            </a:r>
            <a:r>
              <a:rPr lang="en-CA" sz="1100" b="1" dirty="0" err="1">
                <a:latin typeface="+mn-lt"/>
              </a:rPr>
              <a:t>l’effort</a:t>
            </a:r>
            <a:r>
              <a:rPr lang="en-CA" sz="1100" b="1" dirty="0">
                <a:latin typeface="+mn-lt"/>
              </a:rPr>
              <a:t> de guerre.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09CAB-29E4-D045-9147-DE82B70F3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56" y="360691"/>
            <a:ext cx="2954637" cy="44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314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550875" y="3733129"/>
            <a:ext cx="3064206" cy="107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Franklin Arbuckle, </a:t>
            </a:r>
            <a:r>
              <a:rPr lang="en-CA" sz="1100" b="1" i="1" dirty="0" err="1">
                <a:latin typeface="+mn-lt"/>
              </a:rPr>
              <a:t>Protégeons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ceux</a:t>
            </a:r>
            <a:r>
              <a:rPr lang="en-CA" sz="1100" b="1" i="1" dirty="0">
                <a:latin typeface="+mn-lt"/>
              </a:rPr>
              <a:t> qui nous </a:t>
            </a:r>
            <a:r>
              <a:rPr lang="en-CA" sz="1100" b="1" i="1" dirty="0" err="1">
                <a:latin typeface="+mn-lt"/>
              </a:rPr>
              <a:t>sont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chers</a:t>
            </a:r>
            <a:r>
              <a:rPr lang="en-CA" sz="1100" b="1" i="1" dirty="0">
                <a:latin typeface="+mn-lt"/>
              </a:rPr>
              <a:t>, </a:t>
            </a:r>
            <a:r>
              <a:rPr lang="en-CA" sz="1100" b="1" i="1" dirty="0" err="1">
                <a:latin typeface="+mn-lt"/>
              </a:rPr>
              <a:t>il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faut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en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finir</a:t>
            </a:r>
            <a:r>
              <a:rPr lang="en-CA" sz="1100" b="1" i="1" dirty="0">
                <a:latin typeface="+mn-lt"/>
              </a:rPr>
              <a:t>!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s.d.</a:t>
            </a:r>
            <a:r>
              <a:rPr lang="en-CA" sz="1100" b="1" dirty="0">
                <a:latin typeface="+mn-lt"/>
              </a:rPr>
              <a:t> </a:t>
            </a:r>
            <a:br>
              <a:rPr lang="en-CA" sz="1100" b="1" dirty="0">
                <a:latin typeface="+mn-lt"/>
              </a:rPr>
            </a:br>
            <a:r>
              <a:rPr lang="en-CA" sz="1100" b="1" dirty="0">
                <a:latin typeface="+mn-lt"/>
              </a:rPr>
              <a:t>Le </a:t>
            </a:r>
            <a:r>
              <a:rPr lang="en-CA" sz="1100" b="1" dirty="0" err="1">
                <a:latin typeface="+mn-lt"/>
              </a:rPr>
              <a:t>chérubin</a:t>
            </a:r>
            <a:r>
              <a:rPr lang="en-CA" sz="1100" b="1" dirty="0">
                <a:latin typeface="+mn-lt"/>
              </a:rPr>
              <a:t> figurant sur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affiche </a:t>
            </a:r>
            <a:r>
              <a:rPr lang="en-CA" sz="1100" b="1" dirty="0" err="1">
                <a:latin typeface="+mn-lt"/>
              </a:rPr>
              <a:t>renforce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l’idée</a:t>
            </a:r>
            <a:r>
              <a:rPr lang="en-CA" sz="1100" b="1" dirty="0">
                <a:latin typeface="+mn-lt"/>
              </a:rPr>
              <a:t> que </a:t>
            </a:r>
            <a:r>
              <a:rPr lang="en-CA" sz="1100" b="1" dirty="0" err="1">
                <a:latin typeface="+mn-lt"/>
              </a:rPr>
              <a:t>tous</a:t>
            </a:r>
            <a:r>
              <a:rPr lang="en-CA" sz="1100" b="1" dirty="0">
                <a:latin typeface="+mn-lt"/>
              </a:rPr>
              <a:t> les </a:t>
            </a:r>
            <a:r>
              <a:rPr lang="en-CA" sz="1100" b="1" dirty="0" err="1">
                <a:latin typeface="+mn-lt"/>
              </a:rPr>
              <a:t>Canadien·nes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doivent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contribuer</a:t>
            </a:r>
            <a:r>
              <a:rPr lang="en-CA" sz="1100" b="1" dirty="0">
                <a:latin typeface="+mn-lt"/>
              </a:rPr>
              <a:t> à </a:t>
            </a:r>
            <a:r>
              <a:rPr lang="en-CA" sz="1100" b="1" dirty="0" err="1">
                <a:latin typeface="+mn-lt"/>
              </a:rPr>
              <a:t>mettre</a:t>
            </a:r>
            <a:r>
              <a:rPr lang="en-CA" sz="1100" b="1" dirty="0">
                <a:latin typeface="+mn-lt"/>
              </a:rPr>
              <a:t> fin à la guerre.</a:t>
            </a:r>
            <a:r>
              <a:rPr lang="en-CA" dirty="0"/>
              <a:t>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AF2CD-B3BB-D042-AB88-BE8CE2AB9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52" y="372871"/>
            <a:ext cx="3284749" cy="44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791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607943" y="3976477"/>
            <a:ext cx="296312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Harry « Mayo » </a:t>
            </a:r>
            <a:r>
              <a:rPr lang="en-CA" sz="1100" b="1" dirty="0" err="1">
                <a:latin typeface="+mn-lt"/>
              </a:rPr>
              <a:t>Mayerovitch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I was a Victim of Careless Talk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J’ai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été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victime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d’indiscrétions</a:t>
            </a:r>
            <a:r>
              <a:rPr lang="en-CA" sz="1100" b="1" dirty="0">
                <a:latin typeface="+mn-lt"/>
              </a:rPr>
              <a:t>), 1943.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affiche a </a:t>
            </a:r>
            <a:r>
              <a:rPr lang="en-CA" sz="1100" b="1" dirty="0" err="1">
                <a:latin typeface="+mn-lt"/>
              </a:rPr>
              <a:t>été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réalisée</a:t>
            </a:r>
            <a:r>
              <a:rPr lang="en-CA" sz="1100" b="1" dirty="0">
                <a:latin typeface="+mn-lt"/>
              </a:rPr>
              <a:t> par </a:t>
            </a:r>
            <a:r>
              <a:rPr lang="en-CA" sz="1100" b="1" dirty="0" err="1">
                <a:latin typeface="+mn-lt"/>
              </a:rPr>
              <a:t>l’Office</a:t>
            </a:r>
            <a:r>
              <a:rPr lang="en-CA" sz="1100" b="1" dirty="0">
                <a:latin typeface="+mn-lt"/>
              </a:rPr>
              <a:t> national du film.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CA" dirty="0"/>
              <a:t>Activité d’apprentissage n</a:t>
            </a:r>
            <a:r>
              <a:rPr lang="fr-CA" baseline="30000" dirty="0"/>
              <a:t>o</a:t>
            </a:r>
            <a:r>
              <a:rPr lang="fr-CA" dirty="0"/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35B98-8FAF-4441-803C-7E4E29B3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28" y="435499"/>
            <a:ext cx="3276243" cy="44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25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1657428" y="4340165"/>
            <a:ext cx="5859602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i="1" dirty="0">
                <a:latin typeface="+mn-lt"/>
              </a:rPr>
              <a:t>Trench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Tranchée</a:t>
            </a:r>
            <a:r>
              <a:rPr lang="en-CA" sz="1100" b="1" dirty="0">
                <a:latin typeface="+mn-lt"/>
              </a:rPr>
              <a:t>), 2017.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performance </a:t>
            </a:r>
            <a:r>
              <a:rPr lang="en-CA" sz="1100" b="1" dirty="0" err="1">
                <a:latin typeface="+mn-lt"/>
              </a:rPr>
              <a:t>interdisciplinaire</a:t>
            </a:r>
            <a:r>
              <a:rPr lang="en-CA" sz="1100" b="1" dirty="0">
                <a:latin typeface="+mn-lt"/>
              </a:rPr>
              <a:t> de cinq </a:t>
            </a:r>
            <a:r>
              <a:rPr lang="en-CA" sz="1100" b="1" dirty="0" err="1">
                <a:latin typeface="+mn-lt"/>
              </a:rPr>
              <a:t>jours</a:t>
            </a:r>
            <a:r>
              <a:rPr lang="en-CA" sz="1100" b="1" dirty="0">
                <a:latin typeface="+mn-lt"/>
              </a:rPr>
              <a:t>, Stimson a </a:t>
            </a:r>
            <a:r>
              <a:rPr lang="en-CA" sz="1100" b="1" dirty="0" err="1">
                <a:latin typeface="+mn-lt"/>
              </a:rPr>
              <a:t>creusé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une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tranchée</a:t>
            </a:r>
            <a:r>
              <a:rPr lang="en-CA" sz="1100" b="1" dirty="0">
                <a:latin typeface="+mn-lt"/>
              </a:rPr>
              <a:t> de six </a:t>
            </a:r>
            <a:r>
              <a:rPr lang="en-CA" sz="1100" b="1" dirty="0" err="1">
                <a:latin typeface="+mn-lt"/>
              </a:rPr>
              <a:t>pieds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profondeur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forme</a:t>
            </a:r>
            <a:r>
              <a:rPr lang="en-CA" sz="1100" b="1" dirty="0">
                <a:latin typeface="+mn-lt"/>
              </a:rPr>
              <a:t> de U, qui </a:t>
            </a:r>
            <a:r>
              <a:rPr lang="en-CA" sz="1100" b="1" dirty="0" err="1">
                <a:latin typeface="+mn-lt"/>
              </a:rPr>
              <a:t>constitue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aussi</a:t>
            </a:r>
            <a:r>
              <a:rPr lang="en-CA" sz="1100" b="1" dirty="0">
                <a:latin typeface="+mn-lt"/>
              </a:rPr>
              <a:t> le </a:t>
            </a:r>
            <a:r>
              <a:rPr lang="en-CA" sz="1100" b="1" dirty="0" err="1">
                <a:latin typeface="+mn-lt"/>
              </a:rPr>
              <a:t>symbole</a:t>
            </a:r>
            <a:r>
              <a:rPr lang="en-CA" sz="1100" b="1" dirty="0">
                <a:latin typeface="+mn-lt"/>
              </a:rPr>
              <a:t> de guerre des </a:t>
            </a:r>
            <a:r>
              <a:rPr lang="en-CA" sz="1100" b="1" dirty="0" err="1">
                <a:latin typeface="+mn-lt"/>
              </a:rPr>
              <a:t>Niitsitapi</a:t>
            </a:r>
            <a:r>
              <a:rPr lang="en-CA" sz="1100" b="1" dirty="0">
                <a:latin typeface="+mn-lt"/>
              </a:rPr>
              <a:t> (</a:t>
            </a:r>
            <a:r>
              <a:rPr lang="en-CA" sz="1100" b="1" dirty="0" err="1">
                <a:latin typeface="+mn-lt"/>
              </a:rPr>
              <a:t>Pieds</a:t>
            </a:r>
            <a:r>
              <a:rPr lang="en-CA" sz="1100" b="1" dirty="0">
                <a:latin typeface="+mn-lt"/>
              </a:rPr>
              <a:t>-Noirs).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51E17-4C25-C348-81A5-D3A2B7E15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28" y="356911"/>
            <a:ext cx="5859602" cy="39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6234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1295298" y="4318866"/>
            <a:ext cx="6583862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i="1" dirty="0">
                <a:latin typeface="+mn-lt"/>
              </a:rPr>
              <a:t>Trench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Tranchée</a:t>
            </a:r>
            <a:r>
              <a:rPr lang="en-CA" sz="1100" b="1" dirty="0">
                <a:latin typeface="+mn-lt"/>
              </a:rPr>
              <a:t>), 2017. </a:t>
            </a:r>
            <a:r>
              <a:rPr lang="en-CA" sz="1100" b="1" dirty="0" err="1">
                <a:latin typeface="+mn-lt"/>
              </a:rPr>
              <a:t>Moyen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d’expression</a:t>
            </a:r>
            <a:r>
              <a:rPr lang="en-CA" sz="1100" b="1" dirty="0">
                <a:latin typeface="+mn-lt"/>
              </a:rPr>
              <a:t> rare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l’art</a:t>
            </a:r>
            <a:r>
              <a:rPr lang="en-CA" sz="1100" b="1" dirty="0">
                <a:latin typeface="+mn-lt"/>
              </a:rPr>
              <a:t> de guerre </a:t>
            </a:r>
            <a:r>
              <a:rPr lang="en-CA" sz="1100" b="1" dirty="0" err="1">
                <a:latin typeface="+mn-lt"/>
              </a:rPr>
              <a:t>canadien</a:t>
            </a:r>
            <a:r>
              <a:rPr lang="en-CA" sz="1100" b="1" dirty="0">
                <a:latin typeface="+mn-lt"/>
              </a:rPr>
              <a:t>, la performance de Stimson attire </a:t>
            </a:r>
            <a:r>
              <a:rPr lang="en-CA" sz="1100" b="1" dirty="0" err="1">
                <a:latin typeface="+mn-lt"/>
              </a:rPr>
              <a:t>l’attention</a:t>
            </a:r>
            <a:r>
              <a:rPr lang="en-CA" sz="1100" b="1" dirty="0">
                <a:latin typeface="+mn-lt"/>
              </a:rPr>
              <a:t> sur la </a:t>
            </a:r>
            <a:r>
              <a:rPr lang="en-CA" sz="1100" b="1" dirty="0" err="1">
                <a:latin typeface="+mn-lt"/>
              </a:rPr>
              <a:t>façon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dont</a:t>
            </a:r>
            <a:r>
              <a:rPr lang="en-CA" sz="1100" b="1" dirty="0">
                <a:latin typeface="+mn-lt"/>
              </a:rPr>
              <a:t> les </a:t>
            </a:r>
            <a:r>
              <a:rPr lang="en-CA" sz="1100" b="1" dirty="0" err="1">
                <a:latin typeface="+mn-lt"/>
              </a:rPr>
              <a:t>soldats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autochtones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ont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été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exclus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l’histoire</a:t>
            </a:r>
            <a:r>
              <a:rPr lang="en-CA" sz="1100" b="1" dirty="0">
                <a:latin typeface="+mn-lt"/>
              </a:rPr>
              <a:t> de la Première Guerre </a:t>
            </a:r>
            <a:r>
              <a:rPr lang="en-CA" sz="1100" b="1" dirty="0" err="1">
                <a:latin typeface="+mn-lt"/>
              </a:rPr>
              <a:t>mondiale</a:t>
            </a:r>
            <a:r>
              <a:rPr lang="en-CA" sz="1100" b="1" dirty="0">
                <a:latin typeface="+mn-lt"/>
              </a:rPr>
              <a:t>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D0310-3AE8-DD4F-BDA0-0061B4108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8" y="530270"/>
            <a:ext cx="6583862" cy="37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93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587425" y="4344890"/>
            <a:ext cx="3101420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peignant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à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Londres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Angleterre</a:t>
            </a:r>
            <a:r>
              <a:rPr lang="en-CA" sz="1100" b="1" dirty="0">
                <a:latin typeface="+mn-lt"/>
              </a:rPr>
              <a:t>, le 12 </a:t>
            </a:r>
            <a:r>
              <a:rPr lang="en-CA" sz="1100" b="1" dirty="0" err="1">
                <a:latin typeface="+mn-lt"/>
              </a:rPr>
              <a:t>juillet</a:t>
            </a:r>
            <a:r>
              <a:rPr lang="en-CA" sz="1100" b="1" dirty="0">
                <a:latin typeface="+mn-lt"/>
              </a:rPr>
              <a:t> 1945.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BB1E9-E681-EB46-930A-B1293EC82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" y="208588"/>
            <a:ext cx="5065093" cy="46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644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4692217" y="3831297"/>
            <a:ext cx="3695146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Adrian Stimson, </a:t>
            </a:r>
            <a:r>
              <a:rPr lang="en-CA" sz="1100" b="1" i="1" dirty="0">
                <a:latin typeface="+mn-lt"/>
              </a:rPr>
              <a:t>Master Corporal Jamie Gillman 2010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Caporal-chef Jamie Gillman 2010</a:t>
            </a:r>
            <a:r>
              <a:rPr lang="en-CA" sz="1100" b="1" dirty="0">
                <a:latin typeface="+mn-lt"/>
              </a:rPr>
              <a:t>), 2011-2012. Ce portrait </a:t>
            </a:r>
            <a:r>
              <a:rPr lang="en-CA" sz="1100" b="1" dirty="0" err="1">
                <a:latin typeface="+mn-lt"/>
              </a:rPr>
              <a:t>est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l’un</a:t>
            </a:r>
            <a:r>
              <a:rPr lang="en-CA" sz="1100" b="1" dirty="0">
                <a:latin typeface="+mn-lt"/>
              </a:rPr>
              <a:t> des </a:t>
            </a:r>
            <a:r>
              <a:rPr lang="en-CA" sz="1100" b="1" dirty="0" err="1">
                <a:latin typeface="+mn-lt"/>
              </a:rPr>
              <a:t>deux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représentations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soldats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autochtones</a:t>
            </a:r>
            <a:r>
              <a:rPr lang="en-CA" sz="1100" b="1" dirty="0">
                <a:latin typeface="+mn-lt"/>
              </a:rPr>
              <a:t> que Stimson a </a:t>
            </a:r>
            <a:r>
              <a:rPr lang="en-CA" sz="1100" b="1" dirty="0" err="1">
                <a:latin typeface="+mn-lt"/>
              </a:rPr>
              <a:t>rencontrés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lorsqu’il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était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poste </a:t>
            </a:r>
            <a:r>
              <a:rPr lang="en-CA" sz="1100" b="1" dirty="0" err="1">
                <a:latin typeface="+mn-lt"/>
              </a:rPr>
              <a:t>à</a:t>
            </a:r>
            <a:r>
              <a:rPr lang="en-CA" sz="1100" b="1" dirty="0">
                <a:latin typeface="+mn-lt"/>
              </a:rPr>
              <a:t> Kandahar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2010.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13AF6-1C18-6740-BA63-75D3BEB7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19" y="332274"/>
            <a:ext cx="2424280" cy="45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006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4685087" y="4000574"/>
            <a:ext cx="3695146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latin typeface="+mn-lt"/>
              </a:rPr>
              <a:t>Adrian </a:t>
            </a:r>
            <a:r>
              <a:rPr lang="fr-CA" sz="1100" b="1" dirty="0" err="1">
                <a:latin typeface="+mn-lt"/>
              </a:rPr>
              <a:t>Stimson</a:t>
            </a:r>
            <a:r>
              <a:rPr lang="fr-CA" sz="1100" b="1" dirty="0">
                <a:latin typeface="+mn-lt"/>
              </a:rPr>
              <a:t>, </a:t>
            </a:r>
            <a:r>
              <a:rPr lang="fr-CA" sz="1100" b="1" i="1" dirty="0">
                <a:latin typeface="+mn-lt"/>
              </a:rPr>
              <a:t>Corporal Percy </a:t>
            </a:r>
            <a:r>
              <a:rPr lang="fr-CA" sz="1100" b="1" i="1" dirty="0" err="1">
                <a:latin typeface="+mn-lt"/>
              </a:rPr>
              <a:t>Beddard</a:t>
            </a:r>
            <a:r>
              <a:rPr lang="fr-CA" sz="1100" b="1" i="1" dirty="0">
                <a:latin typeface="+mn-lt"/>
              </a:rPr>
              <a:t> 2010 </a:t>
            </a:r>
            <a:r>
              <a:rPr lang="fr-CA" sz="1100" b="1" dirty="0">
                <a:latin typeface="+mn-lt"/>
              </a:rPr>
              <a:t>(</a:t>
            </a:r>
            <a:r>
              <a:rPr lang="fr-CA" sz="1100" b="1" i="1" dirty="0">
                <a:latin typeface="+mn-lt"/>
              </a:rPr>
              <a:t>Caporal Percy </a:t>
            </a:r>
            <a:r>
              <a:rPr lang="fr-CA" sz="1100" b="1" i="1" dirty="0" err="1">
                <a:latin typeface="+mn-lt"/>
              </a:rPr>
              <a:t>Beddard</a:t>
            </a:r>
            <a:r>
              <a:rPr lang="fr-CA" sz="1100" b="1" i="1" dirty="0">
                <a:latin typeface="+mn-lt"/>
              </a:rPr>
              <a:t> 2010</a:t>
            </a:r>
            <a:r>
              <a:rPr lang="fr-CA" sz="1100" b="1" dirty="0">
                <a:latin typeface="+mn-lt"/>
              </a:rPr>
              <a:t>), 2011-2012. Le fond rouge de cette œuvre suggère qu’elle peut être lue plus précisément comme un mémorial.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D0958-D021-564D-B616-8CAC1B91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36" y="297550"/>
            <a:ext cx="2442863" cy="4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496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847677" y="3267325"/>
            <a:ext cx="2575931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Henrietta Mabel May, </a:t>
            </a:r>
            <a:r>
              <a:rPr lang="en-CA" sz="1100" b="1" i="1" dirty="0">
                <a:latin typeface="+mn-lt"/>
              </a:rPr>
              <a:t>Women Making Shells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Femmes </a:t>
            </a:r>
            <a:r>
              <a:rPr lang="en-CA" sz="1100" b="1" i="1" dirty="0" err="1">
                <a:latin typeface="+mn-lt"/>
              </a:rPr>
              <a:t>fabriquant</a:t>
            </a:r>
            <a:r>
              <a:rPr lang="en-CA" sz="1100" b="1" i="1" dirty="0">
                <a:latin typeface="+mn-lt"/>
              </a:rPr>
              <a:t> des </a:t>
            </a:r>
            <a:r>
              <a:rPr lang="en-CA" sz="1100" b="1" i="1" dirty="0" err="1">
                <a:latin typeface="+mn-lt"/>
              </a:rPr>
              <a:t>obus</a:t>
            </a:r>
            <a:r>
              <a:rPr lang="en-CA" sz="1100" b="1" dirty="0">
                <a:latin typeface="+mn-lt"/>
              </a:rPr>
              <a:t>), 1919. Pour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peinture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d’une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usine</a:t>
            </a:r>
            <a:r>
              <a:rPr lang="en-CA" sz="1100" b="1" dirty="0">
                <a:latin typeface="+mn-lt"/>
              </a:rPr>
              <a:t> de munitions </a:t>
            </a:r>
            <a:r>
              <a:rPr lang="en-CA" sz="1100" b="1" dirty="0" err="1">
                <a:latin typeface="+mn-lt"/>
              </a:rPr>
              <a:t>bruyante</a:t>
            </a:r>
            <a:r>
              <a:rPr lang="en-CA" sz="1100" b="1" dirty="0">
                <a:latin typeface="+mn-lt"/>
              </a:rPr>
              <a:t>, May </a:t>
            </a:r>
            <a:r>
              <a:rPr lang="en-CA" sz="1100" b="1" dirty="0" err="1">
                <a:latin typeface="+mn-lt"/>
              </a:rPr>
              <a:t>conjugue</a:t>
            </a:r>
            <a:r>
              <a:rPr lang="en-CA" sz="1100" b="1" dirty="0">
                <a:latin typeface="+mn-lt"/>
              </a:rPr>
              <a:t> son </a:t>
            </a:r>
            <a:r>
              <a:rPr lang="en-CA" sz="1100" b="1" dirty="0" err="1">
                <a:latin typeface="+mn-lt"/>
              </a:rPr>
              <a:t>intérêt</a:t>
            </a:r>
            <a:r>
              <a:rPr lang="en-CA" sz="1100" b="1" dirty="0">
                <a:latin typeface="+mn-lt"/>
              </a:rPr>
              <a:t> pour </a:t>
            </a:r>
            <a:r>
              <a:rPr lang="en-CA" sz="1100" b="1" dirty="0" err="1">
                <a:latin typeface="+mn-lt"/>
              </a:rPr>
              <a:t>l’impressionnisme</a:t>
            </a:r>
            <a:r>
              <a:rPr lang="en-CA" sz="1100" b="1" dirty="0">
                <a:latin typeface="+mn-lt"/>
              </a:rPr>
              <a:t> et </a:t>
            </a:r>
            <a:r>
              <a:rPr lang="en-CA" sz="1100" b="1" dirty="0" err="1">
                <a:latin typeface="+mn-lt"/>
              </a:rPr>
              <a:t>ses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compétences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la conception de </a:t>
            </a:r>
            <a:r>
              <a:rPr lang="en-CA" sz="1100" b="1" dirty="0" err="1">
                <a:latin typeface="+mn-lt"/>
              </a:rPr>
              <a:t>scènes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industrielles</a:t>
            </a:r>
            <a:r>
              <a:rPr lang="en-CA" sz="1100" b="1" dirty="0">
                <a:latin typeface="+mn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60F89-8694-5D47-B2F6-1D2F1243C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1" y="338334"/>
            <a:ext cx="5236590" cy="44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062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70826" y="3049068"/>
            <a:ext cx="2042237" cy="170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Marc-Bernard Philippe, </a:t>
            </a:r>
            <a:r>
              <a:rPr lang="en-CA" sz="1100" b="1" i="1" dirty="0">
                <a:latin typeface="+mn-lt"/>
              </a:rPr>
              <a:t>Peacekeepers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Gardiens</a:t>
            </a:r>
            <a:r>
              <a:rPr lang="en-CA" sz="1100" b="1" i="1" dirty="0">
                <a:latin typeface="+mn-lt"/>
              </a:rPr>
              <a:t> de la </a:t>
            </a:r>
            <a:r>
              <a:rPr lang="en-CA" sz="1100" b="1" i="1" dirty="0" err="1">
                <a:latin typeface="+mn-lt"/>
              </a:rPr>
              <a:t>paix</a:t>
            </a:r>
            <a:r>
              <a:rPr lang="en-CA" sz="1100" b="1" dirty="0">
                <a:latin typeface="+mn-lt"/>
              </a:rPr>
              <a:t>), </a:t>
            </a:r>
            <a:r>
              <a:rPr lang="en-CA" sz="1100" b="1" dirty="0" err="1">
                <a:latin typeface="+mn-lt"/>
              </a:rPr>
              <a:t>s.d.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peinture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l’artiste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canadien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d’origine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haïtienne</a:t>
            </a:r>
            <a:r>
              <a:rPr lang="en-CA" sz="1100" b="1" dirty="0">
                <a:latin typeface="+mn-lt"/>
              </a:rPr>
              <a:t> Marc-Bernard Philippe </a:t>
            </a:r>
            <a:r>
              <a:rPr lang="en-CA" sz="1100" b="1" dirty="0" err="1">
                <a:latin typeface="+mn-lt"/>
              </a:rPr>
              <a:t>représente</a:t>
            </a:r>
            <a:r>
              <a:rPr lang="en-CA" sz="1100" b="1" dirty="0">
                <a:latin typeface="+mn-lt"/>
              </a:rPr>
              <a:t> des casques bleus </a:t>
            </a:r>
            <a:r>
              <a:rPr lang="en-CA" sz="1100" b="1" dirty="0" err="1">
                <a:latin typeface="+mn-lt"/>
              </a:rPr>
              <a:t>interagissant</a:t>
            </a:r>
            <a:r>
              <a:rPr lang="en-CA" sz="1100" b="1" dirty="0">
                <a:latin typeface="+mn-lt"/>
              </a:rPr>
              <a:t> avec des enfants </a:t>
            </a:r>
            <a:r>
              <a:rPr lang="en-CA" sz="1100" b="1" dirty="0" err="1">
                <a:latin typeface="+mn-lt"/>
              </a:rPr>
              <a:t>en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Haïti</a:t>
            </a:r>
            <a:r>
              <a:rPr lang="en-CA" sz="1100" b="1" dirty="0"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E3EB9-E10F-204A-8CB9-48F6904E1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" y="428264"/>
            <a:ext cx="5751462" cy="43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6223564" y="3270888"/>
            <a:ext cx="2176908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Gas Drill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Manoeuvres avec masque </a:t>
            </a:r>
            <a:r>
              <a:rPr lang="en-CA" sz="1100" b="1" i="1" dirty="0" err="1">
                <a:latin typeface="+mn-lt"/>
              </a:rPr>
              <a:t>à</a:t>
            </a:r>
            <a:r>
              <a:rPr lang="en-CA" sz="1100" b="1" i="1" dirty="0">
                <a:latin typeface="+mn-lt"/>
              </a:rPr>
              <a:t> </a:t>
            </a:r>
            <a:r>
              <a:rPr lang="en-CA" sz="1100" b="1" i="1" dirty="0" err="1">
                <a:latin typeface="+mn-lt"/>
              </a:rPr>
              <a:t>gaz</a:t>
            </a:r>
            <a:r>
              <a:rPr lang="en-CA" sz="1100" b="1" dirty="0">
                <a:latin typeface="+mn-lt"/>
              </a:rPr>
              <a:t>), 1944. Les images de guerre de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 constituent un </a:t>
            </a:r>
            <a:r>
              <a:rPr lang="en-CA" sz="1100" b="1" dirty="0" err="1">
                <a:latin typeface="+mn-lt"/>
              </a:rPr>
              <a:t>témoignage</a:t>
            </a:r>
            <a:r>
              <a:rPr lang="en-CA" sz="1100" b="1" dirty="0">
                <a:latin typeface="+mn-lt"/>
              </a:rPr>
              <a:t> important de </a:t>
            </a:r>
            <a:r>
              <a:rPr lang="en-CA" sz="1100" b="1" dirty="0" err="1">
                <a:latin typeface="+mn-lt"/>
              </a:rPr>
              <a:t>l’engagement</a:t>
            </a:r>
            <a:r>
              <a:rPr lang="en-CA" sz="1100" b="1" dirty="0">
                <a:latin typeface="+mn-lt"/>
              </a:rPr>
              <a:t> des femmes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la </a:t>
            </a:r>
            <a:r>
              <a:rPr lang="en-CA" sz="1100" b="1" dirty="0" err="1">
                <a:latin typeface="+mn-lt"/>
              </a:rPr>
              <a:t>Seconde</a:t>
            </a:r>
            <a:r>
              <a:rPr lang="en-CA" sz="1100" b="1" dirty="0">
                <a:latin typeface="+mn-lt"/>
              </a:rPr>
              <a:t> Guerre </a:t>
            </a:r>
            <a:r>
              <a:rPr lang="en-CA" sz="1100" b="1" dirty="0" err="1">
                <a:latin typeface="+mn-lt"/>
              </a:rPr>
              <a:t>mondiale</a:t>
            </a:r>
            <a:r>
              <a:rPr lang="en-CA" sz="1100" b="1" dirty="0">
                <a:latin typeface="+mn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7672C-D6DD-D748-9A80-CFF02B99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1" y="352540"/>
            <a:ext cx="5564217" cy="4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7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6308012" y="3468300"/>
            <a:ext cx="2236425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On the Beach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Sur la </a:t>
            </a:r>
            <a:r>
              <a:rPr lang="en-CA" sz="1100" b="1" i="1" dirty="0" err="1">
                <a:latin typeface="+mn-lt"/>
              </a:rPr>
              <a:t>plage</a:t>
            </a:r>
            <a:r>
              <a:rPr lang="en-CA" sz="1100" b="1" dirty="0">
                <a:latin typeface="+mn-lt"/>
              </a:rPr>
              <a:t>), 1983. </a:t>
            </a:r>
            <a:r>
              <a:rPr lang="en-CA" sz="1100" b="1" dirty="0" err="1">
                <a:latin typeface="+mn-lt"/>
              </a:rPr>
              <a:t>L’artiste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est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réputée</a:t>
            </a:r>
            <a:r>
              <a:rPr lang="en-CA" sz="1100" b="1" dirty="0">
                <a:latin typeface="+mn-lt"/>
              </a:rPr>
              <a:t> pour </a:t>
            </a:r>
            <a:r>
              <a:rPr lang="en-CA" sz="1100" b="1" dirty="0" err="1">
                <a:latin typeface="+mn-lt"/>
              </a:rPr>
              <a:t>ses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scènes</a:t>
            </a:r>
            <a:r>
              <a:rPr lang="en-CA" sz="1100" b="1" dirty="0">
                <a:latin typeface="+mn-lt"/>
              </a:rPr>
              <a:t> de </a:t>
            </a:r>
            <a:r>
              <a:rPr lang="en-CA" sz="1100" b="1" dirty="0" err="1">
                <a:latin typeface="+mn-lt"/>
              </a:rPr>
              <a:t>foule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créées</a:t>
            </a:r>
            <a:r>
              <a:rPr lang="en-CA" sz="1100" b="1" dirty="0">
                <a:latin typeface="+mn-lt"/>
              </a:rPr>
              <a:t> à </a:t>
            </a:r>
            <a:r>
              <a:rPr lang="en-CA" sz="1100" b="1" dirty="0" err="1">
                <a:latin typeface="+mn-lt"/>
              </a:rPr>
              <a:t>partir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d’esquisses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rapides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saisies</a:t>
            </a:r>
            <a:r>
              <a:rPr lang="en-CA" sz="1100" b="1" dirty="0">
                <a:latin typeface="+mn-lt"/>
              </a:rPr>
              <a:t> sur le </a:t>
            </a:r>
            <a:r>
              <a:rPr lang="en-CA" sz="1100" b="1" dirty="0" err="1">
                <a:latin typeface="+mn-lt"/>
              </a:rPr>
              <a:t>vif</a:t>
            </a:r>
            <a:r>
              <a:rPr lang="en-CA" sz="1100" b="1" dirty="0"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505D7-FE7D-C54B-A1AC-375DF892C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" y="405657"/>
            <a:ext cx="5748114" cy="42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83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4136944" y="4154957"/>
            <a:ext cx="4323314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Private Roy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 err="1">
                <a:latin typeface="+mn-lt"/>
              </a:rPr>
              <a:t>Soldat</a:t>
            </a:r>
            <a:r>
              <a:rPr lang="en-CA" sz="1100" b="1" i="1" dirty="0">
                <a:latin typeface="+mn-lt"/>
              </a:rPr>
              <a:t> Roy</a:t>
            </a:r>
            <a:r>
              <a:rPr lang="en-CA" sz="1100" b="1" dirty="0">
                <a:latin typeface="+mn-lt"/>
              </a:rPr>
              <a:t>), 1946. </a:t>
            </a:r>
            <a:br>
              <a:rPr lang="en-CA" sz="1100" b="1" dirty="0">
                <a:latin typeface="+mn-lt"/>
              </a:rPr>
            </a:br>
            <a:r>
              <a:rPr lang="en-CA" sz="1100" b="1" dirty="0">
                <a:latin typeface="+mn-lt"/>
              </a:rPr>
              <a:t>Ce portrait </a:t>
            </a:r>
            <a:r>
              <a:rPr lang="en-CA" sz="1100" b="1" dirty="0" err="1">
                <a:latin typeface="+mn-lt"/>
              </a:rPr>
              <a:t>représente</a:t>
            </a:r>
            <a:r>
              <a:rPr lang="en-CA" sz="1100" b="1" dirty="0">
                <a:latin typeface="+mn-lt"/>
              </a:rPr>
              <a:t> Eva May Roy, aide à la </a:t>
            </a:r>
            <a:r>
              <a:rPr lang="en-CA" sz="1100" b="1" dirty="0" err="1">
                <a:latin typeface="+mn-lt"/>
              </a:rPr>
              <a:t>cantine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dirty="0" err="1">
                <a:latin typeface="+mn-lt"/>
              </a:rPr>
              <a:t>cuisinière</a:t>
            </a:r>
            <a:r>
              <a:rPr lang="en-CA" sz="1100" b="1" dirty="0">
                <a:latin typeface="+mn-lt"/>
              </a:rPr>
              <a:t> et </a:t>
            </a:r>
            <a:r>
              <a:rPr lang="en-CA" sz="1100" b="1" dirty="0" err="1">
                <a:latin typeface="+mn-lt"/>
              </a:rPr>
              <a:t>serveuse</a:t>
            </a:r>
            <a:r>
              <a:rPr lang="en-CA" sz="1100" b="1" dirty="0">
                <a:latin typeface="+mn-lt"/>
              </a:rPr>
              <a:t> pour le CWAC.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9158C-F490-5C44-B327-0292AFDE2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275479"/>
            <a:ext cx="3636123" cy="4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75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562486" y="4381671"/>
            <a:ext cx="5957360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Molly Lamb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</a:t>
            </a:r>
            <a:r>
              <a:rPr lang="en-CA" sz="1100" b="1" i="1" dirty="0">
                <a:latin typeface="+mn-lt"/>
              </a:rPr>
              <a:t>Living Room </a:t>
            </a:r>
            <a:r>
              <a:rPr lang="en-CA" sz="1100" b="1" dirty="0">
                <a:latin typeface="+mn-lt"/>
              </a:rPr>
              <a:t>(</a:t>
            </a:r>
            <a:r>
              <a:rPr lang="en-CA" sz="1100" b="1" i="1" dirty="0">
                <a:latin typeface="+mn-lt"/>
              </a:rPr>
              <a:t>Salle de </a:t>
            </a:r>
            <a:r>
              <a:rPr lang="en-CA" sz="1100" b="1" i="1" dirty="0" err="1">
                <a:latin typeface="+mn-lt"/>
              </a:rPr>
              <a:t>séjour</a:t>
            </a:r>
            <a:r>
              <a:rPr lang="en-CA" sz="1100" b="1" dirty="0">
                <a:latin typeface="+mn-lt"/>
              </a:rPr>
              <a:t>), 1973. </a:t>
            </a:r>
            <a:r>
              <a:rPr lang="en-CA" sz="1100" b="1" dirty="0" err="1">
                <a:latin typeface="+mn-lt"/>
              </a:rPr>
              <a:t>Cette</a:t>
            </a:r>
            <a:r>
              <a:rPr lang="en-CA" sz="1100" b="1" dirty="0">
                <a:latin typeface="+mn-lt"/>
              </a:rPr>
              <a:t> </a:t>
            </a:r>
            <a:r>
              <a:rPr lang="fr-CA" sz="1100" b="1" dirty="0">
                <a:latin typeface="+mn-ea"/>
              </a:rPr>
              <a:t>œuvre </a:t>
            </a:r>
            <a:r>
              <a:rPr lang="en-CA" sz="1100" b="1" dirty="0">
                <a:latin typeface="+mn-lt"/>
              </a:rPr>
              <a:t>a </a:t>
            </a:r>
            <a:r>
              <a:rPr lang="en-CA" sz="1100" b="1" dirty="0" err="1">
                <a:latin typeface="+mn-lt"/>
              </a:rPr>
              <a:t>été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peinte</a:t>
            </a:r>
            <a:r>
              <a:rPr lang="en-CA" sz="1100" b="1" dirty="0">
                <a:latin typeface="+mn-lt"/>
              </a:rPr>
              <a:t> </a:t>
            </a:r>
            <a:r>
              <a:rPr lang="en-CA" sz="1100" b="1" dirty="0" err="1">
                <a:latin typeface="+mn-lt"/>
              </a:rPr>
              <a:t>dans</a:t>
            </a:r>
            <a:r>
              <a:rPr lang="en-CA" sz="1100" b="1" dirty="0">
                <a:latin typeface="+mn-lt"/>
              </a:rPr>
              <a:t> la </a:t>
            </a:r>
            <a:r>
              <a:rPr lang="en-CA" sz="1100" b="1" dirty="0" err="1">
                <a:latin typeface="+mn-lt"/>
              </a:rPr>
              <a:t>maison</a:t>
            </a:r>
            <a:r>
              <a:rPr lang="en-CA" sz="1100" b="1" dirty="0">
                <a:latin typeface="+mn-lt"/>
              </a:rPr>
              <a:t> des </a:t>
            </a:r>
            <a:r>
              <a:rPr lang="en-CA" sz="1100" b="1" dirty="0" err="1">
                <a:latin typeface="+mn-lt"/>
              </a:rPr>
              <a:t>Bobak</a:t>
            </a:r>
            <a:r>
              <a:rPr lang="en-CA" sz="1100" b="1" dirty="0">
                <a:latin typeface="+mn-lt"/>
              </a:rPr>
              <a:t>, sur la rue Lansdowne, à Fredericton, Nouveau-Brunswick.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49B74-17AE-434B-8A8A-B51EAC53C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86" y="341523"/>
            <a:ext cx="5957360" cy="39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9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600295" y="4012669"/>
            <a:ext cx="305010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+mn-lt"/>
              </a:rPr>
              <a:t>A. Y. Jackson, 1938.</a:t>
            </a:r>
            <a:r>
              <a:rPr lang="en-CA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5C3BF-0422-A140-924B-8FDB4EE47C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666" r="1031" b="2984"/>
          <a:stretch/>
        </p:blipFill>
        <p:spPr>
          <a:xfrm>
            <a:off x="504764" y="522396"/>
            <a:ext cx="4999765" cy="38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77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802069" y="3422615"/>
            <a:ext cx="2816119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hangingPunct="1">
              <a:defRPr/>
            </a:pPr>
            <a:r>
              <a:rPr lang="fr-CA" sz="1100" b="1" dirty="0">
                <a:latin typeface="+mn-lt"/>
              </a:rPr>
              <a:t>A. Y. Jackson, </a:t>
            </a:r>
            <a:r>
              <a:rPr lang="fr-CA" sz="1100" b="1" i="1" dirty="0">
                <a:latin typeface="+mn-lt"/>
              </a:rPr>
              <a:t>The Kemmel – </a:t>
            </a:r>
            <a:r>
              <a:rPr lang="fr-CA" sz="1100" b="1" i="1" dirty="0" err="1">
                <a:latin typeface="+mn-lt"/>
              </a:rPr>
              <a:t>Vierstraat</a:t>
            </a:r>
            <a:r>
              <a:rPr lang="fr-CA" sz="1100" b="1" i="1" dirty="0">
                <a:latin typeface="+mn-lt"/>
              </a:rPr>
              <a:t> Road </a:t>
            </a:r>
            <a:r>
              <a:rPr lang="fr-CA" sz="1100" b="1" dirty="0">
                <a:latin typeface="+mn-lt"/>
              </a:rPr>
              <a:t>(</a:t>
            </a:r>
            <a:r>
              <a:rPr lang="fr-CA" sz="1100" b="1" i="1" dirty="0">
                <a:latin typeface="+mn-lt"/>
              </a:rPr>
              <a:t>La route Kemmel-</a:t>
            </a:r>
            <a:r>
              <a:rPr lang="fr-CA" sz="1100" b="1" i="1" dirty="0" err="1">
                <a:latin typeface="+mn-lt"/>
              </a:rPr>
              <a:t>Vierstraat</a:t>
            </a:r>
            <a:r>
              <a:rPr lang="fr-CA" sz="1100" b="1" dirty="0">
                <a:latin typeface="+mn-lt"/>
              </a:rPr>
              <a:t>), 1917. Cette peinture montre les filets de camouflage utilisés pour dissimuler les mouvements des soldats et de l’équipement à l’ennemi.</a:t>
            </a:r>
            <a:endParaRPr lang="en-CA" sz="11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7927A-6440-944C-9A96-8A666847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4" y="324726"/>
            <a:ext cx="5356346" cy="44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4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1228</Words>
  <Application>Microsoft Macintosh PowerPoint</Application>
  <PresentationFormat>On-screen Show (16:9)</PresentationFormat>
  <Paragraphs>47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Helvetica</vt:lpstr>
      <vt:lpstr>Helvetica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Emma Doubt</cp:lastModifiedBy>
  <cp:revision>111</cp:revision>
  <dcterms:modified xsi:type="dcterms:W3CDTF">2023-07-19T12:30:54Z</dcterms:modified>
</cp:coreProperties>
</file>