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83" r:id="rId4"/>
    <p:sldId id="284" r:id="rId5"/>
    <p:sldId id="285" r:id="rId6"/>
    <p:sldId id="286" r:id="rId7"/>
    <p:sldId id="292" r:id="rId8"/>
    <p:sldId id="340" r:id="rId9"/>
    <p:sldId id="293" r:id="rId10"/>
    <p:sldId id="341" r:id="rId11"/>
    <p:sldId id="342" r:id="rId12"/>
    <p:sldId id="343" r:id="rId13"/>
    <p:sldId id="345" r:id="rId14"/>
    <p:sldId id="344" r:id="rId15"/>
    <p:sldId id="290" r:id="rId16"/>
    <p:sldId id="346" r:id="rId17"/>
    <p:sldId id="266" r:id="rId18"/>
    <p:sldId id="347" r:id="rId19"/>
    <p:sldId id="348" r:id="rId20"/>
    <p:sldId id="299" r:id="rId21"/>
    <p:sldId id="326" r:id="rId22"/>
    <p:sldId id="311" r:id="rId23"/>
    <p:sldId id="349" r:id="rId24"/>
    <p:sldId id="350" r:id="rId25"/>
    <p:sldId id="351" r:id="rId26"/>
    <p:sldId id="352" r:id="rId27"/>
    <p:sldId id="353" r:id="rId28"/>
    <p:sldId id="334" r:id="rId29"/>
    <p:sldId id="354" r:id="rId30"/>
    <p:sldId id="335" r:id="rId31"/>
    <p:sldId id="355" r:id="rId32"/>
    <p:sldId id="321" r:id="rId33"/>
    <p:sldId id="336" r:id="rId3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92"/>
    <p:restoredTop sz="90154" autoAdjust="0"/>
  </p:normalViewPr>
  <p:slideViewPr>
    <p:cSldViewPr snapToGrid="0" snapToObjects="1">
      <p:cViewPr varScale="1">
        <p:scale>
          <a:sx n="120" d="100"/>
          <a:sy n="120" d="100"/>
        </p:scale>
        <p:origin x="3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518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7225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7242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68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383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6314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246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58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2652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631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96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58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90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27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0291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17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95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586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660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542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056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95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31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0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601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400" dirty="0">
              <a:effectLst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BE21C6-AF58-4C40-9F92-77B332BA6D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08202" y="3591623"/>
            <a:ext cx="2313807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A.Y. Jackson, </a:t>
            </a:r>
            <a:r>
              <a:rPr lang="en-CA" sz="1100" b="1" i="1" dirty="0" err="1">
                <a:latin typeface="+mn-lt"/>
              </a:rPr>
              <a:t>Vimy</a:t>
            </a:r>
            <a:r>
              <a:rPr lang="en-CA" sz="1100" b="1" i="1" dirty="0">
                <a:latin typeface="+mn-lt"/>
              </a:rPr>
              <a:t> Ridge from </a:t>
            </a:r>
            <a:r>
              <a:rPr lang="en-CA" sz="1100" b="1" i="1" dirty="0" err="1">
                <a:latin typeface="+mn-lt"/>
              </a:rPr>
              <a:t>Souchez</a:t>
            </a:r>
            <a:r>
              <a:rPr lang="en-CA" sz="1100" b="1" i="1" dirty="0">
                <a:latin typeface="+mn-lt"/>
              </a:rPr>
              <a:t> Valley</a:t>
            </a:r>
            <a:r>
              <a:rPr lang="en-CA" sz="1100" b="1" dirty="0">
                <a:latin typeface="+mn-lt"/>
              </a:rPr>
              <a:t>, 1918. Based on a sketch of the same subject matter, this painting presents a mottled sky completed with light, feathery strokes.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7C283-12FA-D74C-9549-2A0C1A05E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62" y="366049"/>
            <a:ext cx="5689247" cy="442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0701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411817" y="3669158"/>
            <a:ext cx="2010215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A.Y. Jackson, </a:t>
            </a:r>
            <a:r>
              <a:rPr lang="en-CA" sz="1100" b="1" i="1" dirty="0" err="1">
                <a:latin typeface="+mn-lt"/>
              </a:rPr>
              <a:t>Angres</a:t>
            </a:r>
            <a:r>
              <a:rPr lang="en-CA" sz="1100" b="1" dirty="0">
                <a:latin typeface="+mn-lt"/>
              </a:rPr>
              <a:t>, 1918. Jackson visited </a:t>
            </a:r>
            <a:r>
              <a:rPr lang="en-CA" sz="1100" b="1" dirty="0" err="1">
                <a:latin typeface="+mn-lt"/>
              </a:rPr>
              <a:t>Angres</a:t>
            </a:r>
            <a:r>
              <a:rPr lang="en-CA" sz="1100" b="1" dirty="0">
                <a:latin typeface="+mn-lt"/>
              </a:rPr>
              <a:t>, a village close to </a:t>
            </a:r>
            <a:r>
              <a:rPr lang="en-CA" sz="1100" b="1" dirty="0" err="1">
                <a:latin typeface="+mn-lt"/>
              </a:rPr>
              <a:t>Vimy</a:t>
            </a:r>
            <a:r>
              <a:rPr lang="en-CA" sz="1100" b="1" dirty="0">
                <a:latin typeface="+mn-lt"/>
              </a:rPr>
              <a:t> Ridge, six months after the Canadian victory there.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684AC-9BCE-514D-89D0-AA992E25BE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1929" r="5754" b="2115"/>
          <a:stretch/>
        </p:blipFill>
        <p:spPr>
          <a:xfrm>
            <a:off x="352540" y="282191"/>
            <a:ext cx="5949108" cy="458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871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04031" y="3726175"/>
            <a:ext cx="233695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A.Y. Jackson, </a:t>
            </a:r>
            <a:r>
              <a:rPr lang="en-CA" sz="1100" b="1" i="1" dirty="0">
                <a:latin typeface="+mn-lt"/>
              </a:rPr>
              <a:t>Beaver Lake, </a:t>
            </a:r>
            <a:r>
              <a:rPr lang="en-CA" sz="1100" b="1" i="1" dirty="0" err="1">
                <a:latin typeface="+mn-lt"/>
              </a:rPr>
              <a:t>Combermere</a:t>
            </a:r>
            <a:r>
              <a:rPr lang="en-CA" sz="1100" b="1" i="1" dirty="0">
                <a:latin typeface="+mn-lt"/>
              </a:rPr>
              <a:t>, Ontario</a:t>
            </a:r>
            <a:r>
              <a:rPr lang="en-CA" sz="1100" b="1" dirty="0">
                <a:latin typeface="+mn-lt"/>
              </a:rPr>
              <a:t>, 1961. Jackson created this work while he was residing in </a:t>
            </a:r>
            <a:r>
              <a:rPr lang="en-CA" sz="1100" b="1" dirty="0" err="1">
                <a:latin typeface="+mn-lt"/>
              </a:rPr>
              <a:t>Manotick</a:t>
            </a:r>
            <a:r>
              <a:rPr lang="en-CA" sz="1100" b="1" dirty="0">
                <a:latin typeface="+mn-lt"/>
              </a:rPr>
              <a:t>, a town south of Ottawa.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BB70-1ACD-8D4F-AC1E-83388084A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2" y="377174"/>
            <a:ext cx="5612914" cy="43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7074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178459" y="4502592"/>
            <a:ext cx="4461655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Adrian Stimson, photograph by Will Wilson.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94253-8355-8847-AFCA-FD665EA2F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95" y="266217"/>
            <a:ext cx="3254003" cy="459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86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250065" y="4299557"/>
            <a:ext cx="654967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Adrian Stimson, </a:t>
            </a:r>
            <a:r>
              <a:rPr lang="en-CA" sz="1100" b="1" i="1" dirty="0" err="1">
                <a:latin typeface="+mn-lt"/>
              </a:rPr>
              <a:t>Maanipokaa’iini</a:t>
            </a:r>
            <a:r>
              <a:rPr lang="en-CA" sz="1100" b="1" dirty="0">
                <a:latin typeface="+mn-lt"/>
              </a:rPr>
              <a:t>, 2022, installation view at </a:t>
            </a:r>
            <a:r>
              <a:rPr lang="en-CA" sz="1100" b="1" dirty="0" err="1">
                <a:latin typeface="+mn-lt"/>
              </a:rPr>
              <a:t>Remai</a:t>
            </a:r>
            <a:r>
              <a:rPr lang="en-CA" sz="1100" b="1" dirty="0">
                <a:latin typeface="+mn-lt"/>
              </a:rPr>
              <a:t> Modern, Saskatoon. Featuring installation, photography, paintings, and video works, </a:t>
            </a:r>
            <a:r>
              <a:rPr lang="en-CA" sz="1100" b="1" i="1" dirty="0" err="1">
                <a:latin typeface="+mn-lt"/>
              </a:rPr>
              <a:t>Maanipokaa’iini</a:t>
            </a:r>
            <a:r>
              <a:rPr lang="en-CA" sz="1100" b="1" i="1" dirty="0">
                <a:latin typeface="+mn-lt"/>
              </a:rPr>
              <a:t> </a:t>
            </a:r>
            <a:r>
              <a:rPr lang="en-CA" sz="1100" b="1" dirty="0">
                <a:latin typeface="+mn-lt"/>
              </a:rPr>
              <a:t>marks the first-ever survey of Stimson’s artistic career.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2C7A-9897-AA49-8DFE-D81AF7621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66" y="270382"/>
            <a:ext cx="6549672" cy="391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7692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062714" y="4342518"/>
            <a:ext cx="412058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Adrian Stimson, photograph from </a:t>
            </a:r>
            <a:r>
              <a:rPr lang="en-CA" sz="1100" b="1" i="1" dirty="0">
                <a:latin typeface="+mn-lt"/>
              </a:rPr>
              <a:t>Holding Our Breath</a:t>
            </a:r>
            <a:r>
              <a:rPr lang="en-CA" sz="1100" b="1" dirty="0">
                <a:latin typeface="+mn-lt"/>
              </a:rPr>
              <a:t>, 2011. </a:t>
            </a:r>
            <a:r>
              <a:rPr lang="en-CA" sz="1100" b="1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F9143-5573-B542-A4ED-EA17AED39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6" y="277791"/>
            <a:ext cx="3118349" cy="458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634279" y="4247907"/>
            <a:ext cx="584971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Adrian Stimson, </a:t>
            </a:r>
            <a:r>
              <a:rPr lang="en-CA" sz="1100" b="1" i="1" dirty="0">
                <a:latin typeface="+mn-lt"/>
              </a:rPr>
              <a:t>Sick and Tired</a:t>
            </a:r>
            <a:r>
              <a:rPr lang="en-CA" sz="1100" b="1" dirty="0">
                <a:latin typeface="+mn-lt"/>
              </a:rPr>
              <a:t>, 2006. This installation is made of elements from the Old Sun Residential School, which was established in 1883 on the </a:t>
            </a:r>
            <a:r>
              <a:rPr lang="en-CA" sz="1100" b="1" dirty="0" err="1">
                <a:latin typeface="+mn-lt"/>
              </a:rPr>
              <a:t>Siksika</a:t>
            </a:r>
            <a:r>
              <a:rPr lang="en-CA" sz="1100" b="1" dirty="0">
                <a:latin typeface="+mn-lt"/>
              </a:rPr>
              <a:t> Blackfoot Reserve near </a:t>
            </a:r>
            <a:r>
              <a:rPr lang="en-CA" sz="1100" b="1" dirty="0" err="1">
                <a:latin typeface="+mn-lt"/>
              </a:rPr>
              <a:t>Gleichen</a:t>
            </a:r>
            <a:r>
              <a:rPr lang="en-CA" sz="1100" b="1" dirty="0">
                <a:latin typeface="+mn-lt"/>
              </a:rPr>
              <a:t>, Alberta.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021F97-B50F-CA41-B0D7-9D5B23E6B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78" y="254643"/>
            <a:ext cx="5849716" cy="389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230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03090" y="3782348"/>
            <a:ext cx="207186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A.Y. Jackson, </a:t>
            </a:r>
            <a:r>
              <a:rPr lang="en-CA" sz="1100" b="1" i="1" dirty="0">
                <a:latin typeface="+mn-lt"/>
              </a:rPr>
              <a:t>House of Ypres</a:t>
            </a:r>
            <a:r>
              <a:rPr lang="en-CA" sz="1100" b="1" dirty="0">
                <a:latin typeface="+mn-lt"/>
              </a:rPr>
              <a:t>, 1917–18. This painting pictures a bombed-out house in Ypres, Belgium.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8BB31-62AE-F742-8F35-56059E84C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6" y="659757"/>
            <a:ext cx="4966771" cy="415361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03090" y="3706228"/>
            <a:ext cx="269690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A.Y. Jackson, </a:t>
            </a:r>
            <a:r>
              <a:rPr lang="en-CA" sz="1100" b="1" i="1" dirty="0">
                <a:latin typeface="+mn-lt"/>
              </a:rPr>
              <a:t>A Copse, Evening</a:t>
            </a:r>
            <a:r>
              <a:rPr lang="en-CA" sz="1100" b="1" dirty="0">
                <a:latin typeface="+mn-lt"/>
              </a:rPr>
              <a:t>, 1918. Stalwart tree trunks stand stiff and upright amongst battle detritus in this painting capturing the effects of war on the Belgian landscape.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BDBFE-F5EC-B147-8FC8-9F32501B2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5" y="714599"/>
            <a:ext cx="5208607" cy="402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4656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717893" y="3875505"/>
            <a:ext cx="2801073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A.Y. Jackson, </a:t>
            </a:r>
            <a:r>
              <a:rPr lang="en-CA" sz="1100" b="1" i="1" dirty="0">
                <a:latin typeface="+mn-lt"/>
              </a:rPr>
              <a:t>Gas Attack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 err="1">
                <a:latin typeface="+mn-lt"/>
              </a:rPr>
              <a:t>Liéven</a:t>
            </a:r>
            <a:r>
              <a:rPr lang="en-CA" sz="1100" b="1" dirty="0">
                <a:latin typeface="+mn-lt"/>
              </a:rPr>
              <a:t>, 1918. This painting depicts an Allied nighttime gas attack on German lines in France. </a:t>
            </a:r>
          </a:p>
        </p:txBody>
      </p:sp>
      <p:sp>
        <p:nvSpPr>
          <p:cNvPr id="6" name="Google Shape;90;p19">
            <a:extLst>
              <a:ext uri="{FF2B5EF4-FFF2-40B4-BE49-F238E27FC236}">
                <a16:creationId xmlns:a16="http://schemas.microsoft.com/office/drawing/2014/main" id="{1B0F3314-B569-0E49-A339-4B5E996D751B}"/>
              </a:ext>
            </a:extLst>
          </p:cNvPr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9BAB5-F199-0D4B-B2D5-E27E32901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4" y="707861"/>
            <a:ext cx="4863426" cy="402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942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6169447" y="3825499"/>
            <a:ext cx="2401676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Alex Colville, </a:t>
            </a:r>
            <a:r>
              <a:rPr lang="en-CA" sz="1100" b="1" i="1" dirty="0">
                <a:latin typeface="+mn-lt"/>
              </a:rPr>
              <a:t>Infantry, Near Nijmegen, Holland</a:t>
            </a:r>
            <a:r>
              <a:rPr lang="en-CA" sz="1100" b="1" dirty="0">
                <a:latin typeface="+mn-lt"/>
              </a:rPr>
              <a:t>, 1946. Colville produced this work while he served as an official war artist during the Second World War.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EA750-CCBC-BE40-BB20-14B00ED35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3" y="264404"/>
            <a:ext cx="5513371" cy="459211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50732" y="3790167"/>
            <a:ext cx="296312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Molly Lamb </a:t>
            </a:r>
            <a:r>
              <a:rPr lang="en-CA" sz="1100" b="1" dirty="0" err="1">
                <a:latin typeface="+mn-lt"/>
              </a:rPr>
              <a:t>Bobak</a:t>
            </a:r>
            <a:r>
              <a:rPr lang="en-CA" sz="1100" b="1" dirty="0">
                <a:latin typeface="+mn-lt"/>
              </a:rPr>
              <a:t>, Illustration from </a:t>
            </a:r>
            <a:r>
              <a:rPr lang="en-CA" sz="1100" b="1" i="1" dirty="0">
                <a:latin typeface="+mn-lt"/>
              </a:rPr>
              <a:t>W110278: The Personal War Records of Private Lamb, M</a:t>
            </a:r>
            <a:r>
              <a:rPr lang="en-CA" sz="1100" b="1" dirty="0">
                <a:latin typeface="+mn-lt"/>
              </a:rPr>
              <a:t>, 1942–45. </a:t>
            </a:r>
            <a:r>
              <a:rPr lang="en-CA" sz="1100" b="1" dirty="0" err="1">
                <a:latin typeface="+mn-lt"/>
              </a:rPr>
              <a:t>Bobak’s</a:t>
            </a:r>
            <a:r>
              <a:rPr lang="en-CA" sz="1100" b="1" dirty="0">
                <a:latin typeface="+mn-lt"/>
              </a:rPr>
              <a:t> wartime diary is unique for its chronicling of army life from a woman’s perspective.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FF220-D0BA-D746-8CE1-36F798B7C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65" y="302719"/>
            <a:ext cx="3042905" cy="45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03089" y="3834771"/>
            <a:ext cx="2407534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Molly Lamb </a:t>
            </a:r>
            <a:r>
              <a:rPr lang="en-CA" sz="1100" b="1" dirty="0" err="1">
                <a:latin typeface="+mn-lt"/>
              </a:rPr>
              <a:t>Bobak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Boat Drill, Emergency Stations</a:t>
            </a:r>
            <a:r>
              <a:rPr lang="en-CA" sz="1100" b="1" dirty="0">
                <a:latin typeface="+mn-lt"/>
              </a:rPr>
              <a:t>, 1945. This painting illustrates the group spirit of the CWACs as well as Lamb’s propensity for caricature.</a:t>
            </a:r>
            <a:endParaRPr lang="en-CA"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F7072E-7D85-5046-939D-1544E2A4D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8" y="652787"/>
            <a:ext cx="4875583" cy="421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020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215604" y="3283450"/>
            <a:ext cx="2164467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Molly Lamb </a:t>
            </a:r>
            <a:r>
              <a:rPr lang="en-CA" sz="1100" b="1" dirty="0" err="1">
                <a:latin typeface="+mn-lt"/>
              </a:rPr>
              <a:t>Bobak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Inside the Auxiliary Service Canteen at Amersfoort, Holland</a:t>
            </a:r>
            <a:r>
              <a:rPr lang="en-CA" sz="1100" b="1" dirty="0">
                <a:latin typeface="+mn-lt"/>
              </a:rPr>
              <a:t>, 1945. As an official war artist, Lamb recorded daily life for the CWACs as well as the aftermath of the war.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1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AC1F6-8CB4-594C-A45A-1042B4376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3" y="682906"/>
            <a:ext cx="5397738" cy="397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8745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50732" y="4021902"/>
            <a:ext cx="296312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Eric </a:t>
            </a:r>
            <a:r>
              <a:rPr lang="en-CA" sz="1100" b="1" dirty="0" err="1">
                <a:latin typeface="+mn-lt"/>
              </a:rPr>
              <a:t>Aldwinckle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Canada’s New Army Needs Men Like You</a:t>
            </a:r>
            <a:r>
              <a:rPr lang="en-CA" sz="1100" b="1" dirty="0">
                <a:latin typeface="+mn-lt"/>
              </a:rPr>
              <a:t>, c.1941–42. During the Second World War, posters depicting acts of heroism were used to persuade people to enlist.</a:t>
            </a:r>
            <a:r>
              <a:rPr lang="en-CA" sz="1100" dirty="0"/>
              <a:t>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3299C-38B5-BD40-AFD6-37D725A6C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89" y="277789"/>
            <a:ext cx="3067571" cy="46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7254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39157" y="3795625"/>
            <a:ext cx="296312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Anonymous, </a:t>
            </a:r>
            <a:r>
              <a:rPr lang="en-CA" sz="1100" b="1" i="1" dirty="0">
                <a:latin typeface="+mn-lt"/>
              </a:rPr>
              <a:t>Victory Bonds Will Help Stop This – </a:t>
            </a:r>
            <a:r>
              <a:rPr lang="en-CA" sz="1100" b="1" i="1" dirty="0" err="1">
                <a:latin typeface="+mn-lt"/>
              </a:rPr>
              <a:t>Kultur</a:t>
            </a:r>
            <a:r>
              <a:rPr lang="en-CA" sz="1100" b="1" i="1" dirty="0">
                <a:latin typeface="+mn-lt"/>
              </a:rPr>
              <a:t> vs. Humanity</a:t>
            </a:r>
            <a:r>
              <a:rPr lang="en-CA" sz="1100" b="1" dirty="0">
                <a:latin typeface="+mn-lt"/>
              </a:rPr>
              <a:t>, 1918. This poster played on the outrage sparked by the torpedoing of a hospital ship in 1918.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00A88-2E68-EF4A-B7EF-FFB258B15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675" y="335667"/>
            <a:ext cx="2999832" cy="44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4636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39157" y="3603198"/>
            <a:ext cx="2963120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Anonymous, </a:t>
            </a:r>
            <a:r>
              <a:rPr lang="en-CA" sz="1100" b="1" i="1" dirty="0">
                <a:latin typeface="+mn-lt"/>
              </a:rPr>
              <a:t>Save Waste Bones – They Make Glue For Aircraft… And Are Used for Explosives</a:t>
            </a:r>
            <a:r>
              <a:rPr lang="en-CA" sz="1100" b="1" dirty="0">
                <a:latin typeface="+mn-lt"/>
              </a:rPr>
              <a:t>, 1940–41. This poster encouraged Canadians to recycle materials that could be used for the war effort.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09CAB-29E4-D045-9147-DE82B70F3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07" y="360691"/>
            <a:ext cx="2954637" cy="44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314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65978" y="3807200"/>
            <a:ext cx="2963120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Franklin Arbuckle, </a:t>
            </a:r>
            <a:r>
              <a:rPr lang="en-CA" sz="1100" b="1" i="1" dirty="0">
                <a:latin typeface="+mn-lt"/>
              </a:rPr>
              <a:t>Invest and Protect. Help Finish the Job</a:t>
            </a:r>
            <a:r>
              <a:rPr lang="en-CA" sz="1100" b="1" dirty="0">
                <a:latin typeface="+mn-lt"/>
              </a:rPr>
              <a:t>, n.d. The cherubic baby featured in this poster reinforces the idea that all Canadians had to contribute to end the war.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AF2CD-B3BB-D042-AB88-BE8CE2AB9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08" y="400775"/>
            <a:ext cx="3284749" cy="443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7912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335426" y="4145754"/>
            <a:ext cx="296312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Harry “Mayo” </a:t>
            </a:r>
            <a:r>
              <a:rPr lang="en-CA" sz="1100" b="1" dirty="0" err="1">
                <a:latin typeface="+mn-lt"/>
              </a:rPr>
              <a:t>Mayerovitch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I was a Victim of Careless Talk</a:t>
            </a:r>
            <a:r>
              <a:rPr lang="en-CA" sz="1100" b="1" dirty="0">
                <a:latin typeface="+mn-lt"/>
              </a:rPr>
              <a:t>,</a:t>
            </a:r>
            <a:r>
              <a:rPr lang="en-CA" sz="1100" b="1" i="1" dirty="0">
                <a:latin typeface="+mn-lt"/>
              </a:rPr>
              <a:t> </a:t>
            </a:r>
            <a:r>
              <a:rPr lang="en-CA" sz="1100" b="1" dirty="0">
                <a:latin typeface="+mn-lt"/>
              </a:rPr>
              <a:t>1943. This poster was produced by the National Film Board.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Learning Activity #</a:t>
            </a:r>
            <a:r>
              <a:rPr lang="en-CA" dirty="0"/>
              <a:t>2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35B98-8FAF-4441-803C-7E4E29B3E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35" y="435499"/>
            <a:ext cx="3276243" cy="44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5251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657428" y="4468181"/>
            <a:ext cx="585960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Adrian Stimson, </a:t>
            </a:r>
            <a:r>
              <a:rPr lang="en-CA" sz="1100" b="1" i="1" dirty="0">
                <a:latin typeface="+mn-lt"/>
              </a:rPr>
              <a:t>Trench</a:t>
            </a:r>
            <a:r>
              <a:rPr lang="en-CA" sz="1100" b="1" dirty="0">
                <a:latin typeface="+mn-lt"/>
              </a:rPr>
              <a:t>, 2017. In this five-day performance, Stimson dug a six-foot-deep trench in a U-shape pattern, a </a:t>
            </a:r>
            <a:r>
              <a:rPr lang="en-CA" sz="1100" b="1" dirty="0" err="1">
                <a:latin typeface="+mn-lt"/>
              </a:rPr>
              <a:t>Niitsitapi</a:t>
            </a:r>
            <a:r>
              <a:rPr lang="en-CA" sz="1100" b="1" dirty="0">
                <a:latin typeface="+mn-lt"/>
              </a:rPr>
              <a:t> (Blackfoot) symbol of war. 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51E17-4C25-C348-81A5-D3A2B7E15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28" y="466639"/>
            <a:ext cx="5859602" cy="39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6234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295298" y="4410306"/>
            <a:ext cx="6583862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Adrian Stimson, </a:t>
            </a:r>
            <a:r>
              <a:rPr lang="en-CA" sz="1100" b="1" i="1" dirty="0">
                <a:latin typeface="+mn-lt"/>
              </a:rPr>
              <a:t>Trench</a:t>
            </a:r>
            <a:r>
              <a:rPr lang="en-CA" sz="1100" b="1" dirty="0">
                <a:latin typeface="+mn-lt"/>
              </a:rPr>
              <a:t>, 2017. Stimson’s performance attempts to draw attention to how Indigenous soldiers have been excluded from the history of the Second World War.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D0310-3AE8-DD4F-BDA0-0061B4108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98" y="612566"/>
            <a:ext cx="6583862" cy="37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934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596569" y="4344890"/>
            <a:ext cx="310142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Molly Lamb painting in London, England, July 12, 1945.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BB1E9-E681-EB46-930A-B1293EC82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0" y="208588"/>
            <a:ext cx="5065093" cy="46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19649" y="4000574"/>
            <a:ext cx="3695146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Adrian Stimson, </a:t>
            </a:r>
            <a:r>
              <a:rPr lang="en-CA" sz="1100" b="1" i="1" dirty="0">
                <a:latin typeface="+mn-lt"/>
              </a:rPr>
              <a:t>Master Corporal Jamie Gillman 2010</a:t>
            </a:r>
            <a:r>
              <a:rPr lang="en-CA" sz="1100" b="1" dirty="0">
                <a:latin typeface="+mn-lt"/>
              </a:rPr>
              <a:t>, 2011–12. This portrait is one of two depicting Indigenous soldiers Stimson met while he was stationed in Kandahar in 2010.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13AF6-1C18-6740-BA63-75D3BEB79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19" y="332274"/>
            <a:ext cx="2424280" cy="453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5006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19649" y="4162623"/>
            <a:ext cx="369514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Adrian Stimson, </a:t>
            </a:r>
            <a:r>
              <a:rPr lang="en-CA" sz="1100" b="1" i="1" dirty="0">
                <a:latin typeface="+mn-lt"/>
              </a:rPr>
              <a:t>Corporal Percy </a:t>
            </a:r>
            <a:r>
              <a:rPr lang="en-CA" sz="1100" b="1" i="1" dirty="0" err="1">
                <a:latin typeface="+mn-lt"/>
              </a:rPr>
              <a:t>Beddard</a:t>
            </a:r>
            <a:r>
              <a:rPr lang="en-CA" sz="1100" b="1" i="1" dirty="0">
                <a:latin typeface="+mn-lt"/>
              </a:rPr>
              <a:t> 2010</a:t>
            </a:r>
            <a:r>
              <a:rPr lang="en-CA" sz="1100" b="1" dirty="0">
                <a:latin typeface="+mn-lt"/>
              </a:rPr>
              <a:t>, 2011–12. The red background of this work suggests that it may be more accurately read as a memorial.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/>
              <a:t>Culminating Task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3D0958-D021-564D-B616-8CAC1B910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36" y="297550"/>
            <a:ext cx="2442863" cy="45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4961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865965" y="3605880"/>
            <a:ext cx="2575931" cy="1200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Henrietta Mabel May, </a:t>
            </a:r>
            <a:r>
              <a:rPr lang="en-CA" sz="1100" b="1" i="1" dirty="0">
                <a:latin typeface="+mn-lt"/>
              </a:rPr>
              <a:t>Women Making Shells</a:t>
            </a:r>
            <a:r>
              <a:rPr lang="en-CA" sz="1100" b="1" dirty="0">
                <a:latin typeface="+mn-lt"/>
              </a:rPr>
              <a:t>, 1919. May combines her interest in Impressionism with her skills in producing industrial scenes in this painting of a noisy munitions factory.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60F89-8694-5D47-B2F6-1D2F1243C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1" y="338334"/>
            <a:ext cx="5236590" cy="446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62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516547" y="3172179"/>
            <a:ext cx="1944548" cy="1585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Marc-Bernard Philippe, </a:t>
            </a:r>
            <a:r>
              <a:rPr lang="en-CA" sz="1100" b="1" i="1" dirty="0">
                <a:latin typeface="+mn-lt"/>
              </a:rPr>
              <a:t>Peacekeepers</a:t>
            </a:r>
            <a:r>
              <a:rPr lang="en-CA" sz="1100" b="1" dirty="0">
                <a:latin typeface="+mn-lt"/>
              </a:rPr>
              <a:t>, n.d. This painting by Haitian Canadian artist Marc-Bernard Philippe depicts blue-helmeted peacekeepers interacting with Haitian children.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E3EB9-E10F-204A-8CB9-48F6904E1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8" y="428264"/>
            <a:ext cx="5751462" cy="432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8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250996" y="3778720"/>
            <a:ext cx="2176908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Molly Lamb </a:t>
            </a:r>
            <a:r>
              <a:rPr lang="en-CA" sz="1100" b="1" dirty="0" err="1">
                <a:latin typeface="+mn-lt"/>
              </a:rPr>
              <a:t>Bobak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Gas Drill</a:t>
            </a:r>
            <a:r>
              <a:rPr lang="en-CA" sz="1100" b="1" dirty="0">
                <a:latin typeface="+mn-lt"/>
              </a:rPr>
              <a:t>, 1944. </a:t>
            </a:r>
            <a:r>
              <a:rPr lang="en-CA" sz="1100" b="1" dirty="0" err="1">
                <a:latin typeface="+mn-lt"/>
              </a:rPr>
              <a:t>Bobak’s</a:t>
            </a:r>
            <a:r>
              <a:rPr lang="en-CA" sz="1100" b="1" dirty="0">
                <a:latin typeface="+mn-lt"/>
              </a:rPr>
              <a:t> war images are an important statement on women’s involvement in the Second World War.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7672C-D6DD-D748-9A80-CFF02B99F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1" y="352540"/>
            <a:ext cx="5564217" cy="4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323681" y="3334630"/>
            <a:ext cx="2236425" cy="1369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hangingPunct="1">
              <a:defRPr/>
            </a:pPr>
            <a:r>
              <a:rPr lang="en-CA" sz="1100" b="1" dirty="0">
                <a:latin typeface="+mn-lt"/>
              </a:rPr>
              <a:t>Molly Lamb </a:t>
            </a:r>
            <a:r>
              <a:rPr lang="en-CA" sz="1100" b="1" dirty="0" err="1">
                <a:latin typeface="+mn-lt"/>
              </a:rPr>
              <a:t>Bobak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On the Beach</a:t>
            </a:r>
            <a:r>
              <a:rPr lang="en-CA" sz="1100" b="1" dirty="0">
                <a:latin typeface="+mn-lt"/>
              </a:rPr>
              <a:t>, 1983. </a:t>
            </a:r>
            <a:r>
              <a:rPr lang="en-CA" sz="1100" b="1" dirty="0" err="1">
                <a:latin typeface="+mn-lt"/>
              </a:rPr>
              <a:t>Bobak</a:t>
            </a:r>
            <a:r>
              <a:rPr lang="en-CA" sz="1100" b="1" dirty="0">
                <a:latin typeface="+mn-lt"/>
              </a:rPr>
              <a:t> is revered for her crowd scenes developed from quick sketches, a technique she honed during her time as an official war artist</a:t>
            </a:r>
            <a:r>
              <a:rPr lang="en-CA" sz="1100" b="1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505D7-FE7D-C54B-A1AC-375DF892C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92" y="405657"/>
            <a:ext cx="5748114" cy="429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164376" y="4154957"/>
            <a:ext cx="432331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Molly Lamb </a:t>
            </a:r>
            <a:r>
              <a:rPr lang="en-CA" sz="1100" b="1" dirty="0" err="1">
                <a:latin typeface="+mn-lt"/>
              </a:rPr>
              <a:t>Bobak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Private Roy</a:t>
            </a:r>
            <a:r>
              <a:rPr lang="en-CA" sz="1100" b="1" dirty="0">
                <a:latin typeface="+mn-lt"/>
              </a:rPr>
              <a:t>, 1946. This portrait depicts Private Eva May Roy, who worked in the Canadian Women’s Army Corps.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A9158C-F490-5C44-B327-0292AFDE2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8" y="275479"/>
            <a:ext cx="3636123" cy="457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562486" y="4399959"/>
            <a:ext cx="5957360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Molly Lamb </a:t>
            </a:r>
            <a:r>
              <a:rPr lang="en-CA" sz="1100" b="1" dirty="0" err="1">
                <a:latin typeface="+mn-lt"/>
              </a:rPr>
              <a:t>Bobak</a:t>
            </a:r>
            <a:r>
              <a:rPr lang="en-CA" sz="1100" b="1" dirty="0">
                <a:latin typeface="+mn-lt"/>
              </a:rPr>
              <a:t>, </a:t>
            </a:r>
            <a:r>
              <a:rPr lang="en-CA" sz="1100" b="1" i="1" dirty="0">
                <a:latin typeface="+mn-lt"/>
              </a:rPr>
              <a:t>Living Room</a:t>
            </a:r>
            <a:r>
              <a:rPr lang="en-CA" sz="1100" b="1" dirty="0">
                <a:latin typeface="+mn-lt"/>
              </a:rPr>
              <a:t>, c.1973. This work was painted in the </a:t>
            </a:r>
            <a:r>
              <a:rPr lang="en-CA" sz="1100" b="1" dirty="0" err="1">
                <a:latin typeface="+mn-lt"/>
              </a:rPr>
              <a:t>Bobak</a:t>
            </a:r>
            <a:r>
              <a:rPr lang="en-CA" sz="1100" b="1" dirty="0">
                <a:latin typeface="+mn-lt"/>
              </a:rPr>
              <a:t> home on Lansdowne Street in Fredericton, N.B.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49B74-17AE-434B-8A8A-B51EAC53C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86" y="341523"/>
            <a:ext cx="5957360" cy="393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636871" y="4012669"/>
            <a:ext cx="3050101" cy="400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r>
              <a:rPr lang="en-CA" sz="1100" b="1" dirty="0">
                <a:latin typeface="+mn-lt"/>
              </a:rPr>
              <a:t>A.Y. Jackson, 1938.</a:t>
            </a:r>
            <a:r>
              <a:rPr lang="en-CA" dirty="0"/>
              <a:t>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5C3BF-0422-A140-924B-8FDB4EE47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666" r="1031" b="2984"/>
          <a:stretch/>
        </p:blipFill>
        <p:spPr>
          <a:xfrm>
            <a:off x="504764" y="522396"/>
            <a:ext cx="4999765" cy="389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777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805889" y="3760900"/>
            <a:ext cx="281611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hangingPunct="1">
              <a:defRPr/>
            </a:pPr>
            <a:r>
              <a:rPr lang="en-CA" sz="1100" b="1" dirty="0">
                <a:latin typeface="+mn-lt"/>
              </a:rPr>
              <a:t>A.Y. Jackson, </a:t>
            </a:r>
            <a:r>
              <a:rPr lang="en-CA" sz="1100" b="1" i="1" dirty="0">
                <a:latin typeface="+mn-lt"/>
              </a:rPr>
              <a:t>The </a:t>
            </a:r>
            <a:r>
              <a:rPr lang="en-CA" sz="1100" b="1" i="1" dirty="0" err="1">
                <a:latin typeface="+mn-lt"/>
              </a:rPr>
              <a:t>Kemmel</a:t>
            </a:r>
            <a:r>
              <a:rPr lang="en-CA" sz="1100" b="1" i="1" dirty="0">
                <a:latin typeface="+mn-lt"/>
              </a:rPr>
              <a:t> – </a:t>
            </a:r>
            <a:r>
              <a:rPr lang="en-CA" sz="1100" b="1" i="1" dirty="0" err="1">
                <a:latin typeface="+mn-lt"/>
              </a:rPr>
              <a:t>Vierstraat</a:t>
            </a:r>
            <a:r>
              <a:rPr lang="en-CA" sz="1100" b="1" i="1" dirty="0">
                <a:latin typeface="+mn-lt"/>
              </a:rPr>
              <a:t> Road</a:t>
            </a:r>
            <a:r>
              <a:rPr lang="en-CA" sz="1100" b="1" dirty="0">
                <a:latin typeface="+mn-lt"/>
              </a:rPr>
              <a:t>, 1917. This painting shows the camouflage netting used to conceal the movements of soldiers and equipment from the enemy.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57927A-6440-944C-9A96-8A6668471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4" y="324726"/>
            <a:ext cx="5356346" cy="446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990</Words>
  <Application>Microsoft Macintosh PowerPoint</Application>
  <PresentationFormat>On-screen Show (16:9)</PresentationFormat>
  <Paragraphs>47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Helvetica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M.J. Ratnasingham</cp:lastModifiedBy>
  <cp:revision>105</cp:revision>
  <dcterms:modified xsi:type="dcterms:W3CDTF">2023-07-18T21:00:28Z</dcterms:modified>
</cp:coreProperties>
</file>