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83" r:id="rId4"/>
    <p:sldId id="286" r:id="rId5"/>
    <p:sldId id="285" r:id="rId6"/>
    <p:sldId id="284" r:id="rId7"/>
    <p:sldId id="340" r:id="rId8"/>
    <p:sldId id="341" r:id="rId9"/>
    <p:sldId id="293" r:id="rId10"/>
    <p:sldId id="356" r:id="rId11"/>
    <p:sldId id="345" r:id="rId12"/>
    <p:sldId id="344" r:id="rId13"/>
    <p:sldId id="290" r:id="rId14"/>
    <p:sldId id="357" r:id="rId15"/>
    <p:sldId id="360" r:id="rId16"/>
    <p:sldId id="361" r:id="rId17"/>
    <p:sldId id="358" r:id="rId18"/>
    <p:sldId id="359" r:id="rId19"/>
    <p:sldId id="363" r:id="rId20"/>
    <p:sldId id="364" r:id="rId21"/>
    <p:sldId id="365" r:id="rId22"/>
    <p:sldId id="349" r:id="rId23"/>
    <p:sldId id="366" r:id="rId24"/>
    <p:sldId id="362" r:id="rId25"/>
    <p:sldId id="334" r:id="rId26"/>
    <p:sldId id="367" r:id="rId27"/>
    <p:sldId id="335" r:id="rId28"/>
    <p:sldId id="354" r:id="rId29"/>
    <p:sldId id="368" r:id="rId30"/>
    <p:sldId id="321" r:id="rId31"/>
    <p:sldId id="336" r:id="rId3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14"/>
    <p:restoredTop sz="95422" autoAdjust="0"/>
  </p:normalViewPr>
  <p:slideViewPr>
    <p:cSldViewPr snapToGrid="0" snapToObjects="1">
      <p:cViewPr>
        <p:scale>
          <a:sx n="120" d="100"/>
          <a:sy n="120" d="100"/>
        </p:scale>
        <p:origin x="-1314" y="-626"/>
      </p:cViewPr>
      <p:guideLst>
        <p:guide orient="horz" pos="1620"/>
        <p:guide pos="2880"/>
      </p:guideLst>
    </p:cSldViewPr>
  </p:slideViewPr>
  <p:notesTextViewPr>
    <p:cViewPr>
      <p:scale>
        <a:sx n="55" d="100"/>
        <a:sy n="5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60892298"/>
      </p:ext>
    </p:extLst>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280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3994002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2068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3010383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sz="1400" dirty="0">
              <a:effectLst/>
              <a:latin typeface="+mj-lt"/>
              <a:ea typeface="+mj-ea"/>
              <a:cs typeface="+mj-cs"/>
              <a:sym typeface="Arial"/>
            </a:endParaRPr>
          </a:p>
        </p:txBody>
      </p:sp>
    </p:spTree>
    <p:extLst>
      <p:ext uri="{BB962C8B-B14F-4D97-AF65-F5344CB8AC3E}">
        <p14:creationId xmlns:p14="http://schemas.microsoft.com/office/powerpoint/2010/main" val="400299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sz="1400" dirty="0">
              <a:effectLst/>
              <a:latin typeface="+mj-lt"/>
              <a:ea typeface="+mj-ea"/>
              <a:cs typeface="+mj-cs"/>
              <a:sym typeface="Arial"/>
            </a:endParaRPr>
          </a:p>
        </p:txBody>
      </p:sp>
    </p:spTree>
    <p:extLst>
      <p:ext uri="{BB962C8B-B14F-4D97-AF65-F5344CB8AC3E}">
        <p14:creationId xmlns:p14="http://schemas.microsoft.com/office/powerpoint/2010/main" val="219948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245316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3911674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162804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165801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303914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245265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75801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29791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158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306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3344907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9695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1648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954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6586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518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5660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7095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063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419328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129862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331990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60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2505518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CA" sz="1400" dirty="0">
              <a:effectLst/>
              <a:latin typeface="+mj-lt"/>
              <a:ea typeface="+mj-ea"/>
              <a:cs typeface="+mj-cs"/>
              <a:sym typeface="Arial"/>
            </a:endParaRPr>
          </a:p>
        </p:txBody>
      </p:sp>
    </p:spTree>
    <p:extLst>
      <p:ext uri="{BB962C8B-B14F-4D97-AF65-F5344CB8AC3E}">
        <p14:creationId xmlns:p14="http://schemas.microsoft.com/office/powerpoint/2010/main" val="275393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ign with red text&#10;&#10;Description automatically generated">
            <a:extLst>
              <a:ext uri="{FF2B5EF4-FFF2-40B4-BE49-F238E27FC236}">
                <a16:creationId xmlns:a16="http://schemas.microsoft.com/office/drawing/2014/main" id="{9F573D29-9303-2678-E85B-5D72D42BE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1" y="0"/>
            <a:ext cx="9137335" cy="51435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235087" y="4131883"/>
            <a:ext cx="8677215" cy="69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Leslie Reid, </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Resolute I 1949-08-28; 2013-08-16</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2016.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Ce travail est le résultat des nombreux voyages de Reid dans l’Extrême-Arctique, en particulier autour de Resolute Bay, le site du programme du gouvernement canadien visant la </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réinstallation d’</a:t>
            </a:r>
            <a:r>
              <a:rPr lang="fr-FR" sz="1100" b="1" dirty="0" err="1">
                <a:effectLst/>
                <a:latin typeface="Helvetica Neue" panose="02000503000000020004" pitchFamily="2" charset="0"/>
                <a:ea typeface="Helvetica Neue" panose="02000503000000020004" pitchFamily="2" charset="0"/>
                <a:cs typeface="Helvetica Neue" panose="02000503000000020004" pitchFamily="2" charset="0"/>
              </a:rPr>
              <a:t>Inuit·es</a:t>
            </a:r>
            <a:r>
              <a:rPr lang="fr-FR" sz="1100" b="1" dirty="0">
                <a:effectLst/>
                <a:latin typeface="Helvetica Neue" panose="02000503000000020004" pitchFamily="2" charset="0"/>
                <a:ea typeface="Helvetica Neue" panose="02000503000000020004" pitchFamily="2" charset="0"/>
                <a:cs typeface="Helvetica Neue" panose="02000503000000020004" pitchFamily="2" charset="0"/>
              </a:rPr>
              <a:t> dans l’Extrême-Arctique, dans les années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1950.</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35D66B7A-9F66-C449-8687-AE3F6F344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87" y="517790"/>
            <a:ext cx="8677215" cy="3536417"/>
          </a:xfrm>
          <a:prstGeom prst="rect">
            <a:avLst/>
          </a:prstGeom>
        </p:spPr>
      </p:pic>
    </p:spTree>
    <p:extLst>
      <p:ext uri="{BB962C8B-B14F-4D97-AF65-F5344CB8AC3E}">
        <p14:creationId xmlns:p14="http://schemas.microsoft.com/office/powerpoint/2010/main" val="17181836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219461" y="4148681"/>
            <a:ext cx="4365569" cy="353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CA" sz="1100" b="1" dirty="0" err="1">
                <a:latin typeface="Helvetica Neue" panose="02000503000000020004" pitchFamily="2" charset="0"/>
                <a:ea typeface="Helvetica Neue" panose="02000503000000020004" pitchFamily="2" charset="0"/>
                <a:cs typeface="Helvetica Neue" panose="02000503000000020004" pitchFamily="2" charset="0"/>
              </a:rPr>
              <a:t>Photographie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de Jeff Thomas.</a:t>
            </a:r>
          </a:p>
        </p:txBody>
      </p:sp>
      <p:pic>
        <p:nvPicPr>
          <p:cNvPr id="3" name="Picture 2">
            <a:extLst>
              <a:ext uri="{FF2B5EF4-FFF2-40B4-BE49-F238E27FC236}">
                <a16:creationId xmlns:a16="http://schemas.microsoft.com/office/drawing/2014/main" id="{3A652174-5B56-774B-AC9E-AB7E765476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8" t="3751" r="3752" b="5795"/>
          <a:stretch/>
        </p:blipFill>
        <p:spPr>
          <a:xfrm>
            <a:off x="881352" y="517793"/>
            <a:ext cx="3272009" cy="3984799"/>
          </a:xfrm>
          <a:prstGeom prst="rect">
            <a:avLst/>
          </a:prstGeom>
        </p:spPr>
      </p:pic>
    </p:spTree>
    <p:extLst>
      <p:ext uri="{BB962C8B-B14F-4D97-AF65-F5344CB8AC3E}">
        <p14:creationId xmlns:p14="http://schemas.microsoft.com/office/powerpoint/2010/main" val="400652867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1833784" y="4167353"/>
            <a:ext cx="5382234"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Greg Hill in his cereal box canoe, Ottawa, Ontario</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Greg Hill dans son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canot</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en</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boîte</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de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céréales</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Ottawa, Ontario</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2000.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L'artiste et conservateur mohawk Greg Hill a dirigé le département d'art autochtone du Musée des beaux-arts du Canada de 2007 à 2022.</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1F8F612E-036C-1743-992F-277634117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784" y="190069"/>
            <a:ext cx="5382234" cy="3944233"/>
          </a:xfrm>
          <a:prstGeom prst="rect">
            <a:avLst/>
          </a:prstGeom>
        </p:spPr>
      </p:pic>
    </p:spTree>
    <p:extLst>
      <p:ext uri="{BB962C8B-B14F-4D97-AF65-F5344CB8AC3E}">
        <p14:creationId xmlns:p14="http://schemas.microsoft.com/office/powerpoint/2010/main" val="38014769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797405" y="2263179"/>
            <a:ext cx="1795751" cy="2554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b">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Bear Portraits, Culture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Revolution</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Toronto, Ontario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Portraits de Bear, Révolution culturelle, Toronto, Ontario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1984. Ce portrait du fils de Thomas a été le catalyseur d'une plus importante série d'œuvres documentant les expériences et les perspectives des populations autochtones vivant dans les villes.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424EDBFB-18D2-E942-B296-75A04A2CF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810" y="334644"/>
            <a:ext cx="6171974" cy="4483048"/>
          </a:xfrm>
          <a:prstGeom prst="rect">
            <a:avLst/>
          </a:prstGeom>
        </p:spPr>
      </p:pic>
    </p:spTree>
    <p:extLst>
      <p:ext uri="{BB962C8B-B14F-4D97-AF65-F5344CB8AC3E}">
        <p14:creationId xmlns:p14="http://schemas.microsoft.com/office/powerpoint/2010/main" val="9318553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695725" y="2916922"/>
            <a:ext cx="1875399" cy="1877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b">
            <a:spAutoFit/>
          </a:bodyPr>
          <a:lstStyle/>
          <a:p>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Buffalo Robe – Happy Canada Day, Ottawa</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Peau</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de bison – Joyeuse fête du Canada, Ottawa</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2013.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Thomas incorpore des figurines, comme celle illustrée ici, dans ses œuvres documentant l'effacement des populations autochtones des espaces urbains.</a:t>
            </a:r>
            <a:endParaRPr lang="en-CA" sz="1100" b="1"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1BF21D0A-1EA8-6D41-8DCB-7AC895C5F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41" y="346134"/>
            <a:ext cx="6136397" cy="4445993"/>
          </a:xfrm>
          <a:prstGeom prst="rect">
            <a:avLst/>
          </a:prstGeom>
        </p:spPr>
      </p:pic>
    </p:spTree>
    <p:extLst>
      <p:ext uri="{BB962C8B-B14F-4D97-AF65-F5344CB8AC3E}">
        <p14:creationId xmlns:p14="http://schemas.microsoft.com/office/powerpoint/2010/main" val="817173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6291279" y="2910304"/>
            <a:ext cx="2158014" cy="1877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b">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Représentation pictographique de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Nanabozho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d’un site du lac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Mazinaw</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s.d., Parc provincial Bon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Echo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Kaladar</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Ontario.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Nanabozho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Nanabush</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est un être puissant, capable de changer de formes, de même qu’un personnage clé des histoires de la création des peuples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anishinaabeg</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et cris.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2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1</a:t>
            </a:r>
            <a:endParaRPr dirty="0"/>
          </a:p>
        </p:txBody>
      </p:sp>
      <p:pic>
        <p:nvPicPr>
          <p:cNvPr id="3" name="Picture 2">
            <a:extLst>
              <a:ext uri="{FF2B5EF4-FFF2-40B4-BE49-F238E27FC236}">
                <a16:creationId xmlns:a16="http://schemas.microsoft.com/office/drawing/2014/main" id="{81B77539-5EB6-6B4D-B519-FF93468C5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765" y="442861"/>
            <a:ext cx="4397023" cy="4316426"/>
          </a:xfrm>
          <a:prstGeom prst="rect">
            <a:avLst/>
          </a:prstGeom>
        </p:spPr>
      </p:pic>
    </p:spTree>
    <p:extLst>
      <p:ext uri="{BB962C8B-B14F-4D97-AF65-F5344CB8AC3E}">
        <p14:creationId xmlns:p14="http://schemas.microsoft.com/office/powerpoint/2010/main" val="308759018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2017849" y="4342130"/>
            <a:ext cx="5198033" cy="523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Représentations pictographiques d’un site du lac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Mazinaw</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s.d., Parc provincial Bon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Echo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Kaladar</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Ontario.</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2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1</a:t>
            </a:r>
          </a:p>
        </p:txBody>
      </p:sp>
      <p:pic>
        <p:nvPicPr>
          <p:cNvPr id="3" name="Picture 2">
            <a:extLst>
              <a:ext uri="{FF2B5EF4-FFF2-40B4-BE49-F238E27FC236}">
                <a16:creationId xmlns:a16="http://schemas.microsoft.com/office/drawing/2014/main" id="{8E3DCCE0-AD82-234C-89BA-45EC8C3FB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849" y="337575"/>
            <a:ext cx="5198033" cy="3898525"/>
          </a:xfrm>
          <a:prstGeom prst="rect">
            <a:avLst/>
          </a:prstGeom>
        </p:spPr>
      </p:pic>
    </p:spTree>
    <p:extLst>
      <p:ext uri="{BB962C8B-B14F-4D97-AF65-F5344CB8AC3E}">
        <p14:creationId xmlns:p14="http://schemas.microsoft.com/office/powerpoint/2010/main" val="103708600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1835246" y="4342130"/>
            <a:ext cx="5696590" cy="523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Représentations pictographiques sur la paroi rocheuse, Lac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Mazinaw</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s.d., Parc provincial Bon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Echo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Kaladar</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Ontario.</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2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1</a:t>
            </a:r>
          </a:p>
        </p:txBody>
      </p:sp>
      <p:pic>
        <p:nvPicPr>
          <p:cNvPr id="7" name="Picture 6">
            <a:extLst>
              <a:ext uri="{FF2B5EF4-FFF2-40B4-BE49-F238E27FC236}">
                <a16:creationId xmlns:a16="http://schemas.microsoft.com/office/drawing/2014/main" id="{7140C699-13F5-B54A-BB97-5C4EF6A4D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46" y="442861"/>
            <a:ext cx="5696589" cy="3797726"/>
          </a:xfrm>
          <a:prstGeom prst="rect">
            <a:avLst/>
          </a:prstGeom>
        </p:spPr>
      </p:pic>
    </p:spTree>
    <p:extLst>
      <p:ext uri="{BB962C8B-B14F-4D97-AF65-F5344CB8AC3E}">
        <p14:creationId xmlns:p14="http://schemas.microsoft.com/office/powerpoint/2010/main" val="333153279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1835246" y="4342130"/>
            <a:ext cx="5567924" cy="523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Représentations pictographiques sur la paroi rocheuse, Lac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Mazinaw</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s.d., Parc provincial Bon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Echo</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Kaladar</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Ontario.</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2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1</a:t>
            </a:r>
          </a:p>
        </p:txBody>
      </p:sp>
      <p:pic>
        <p:nvPicPr>
          <p:cNvPr id="9" name="Picture 8">
            <a:extLst>
              <a:ext uri="{FF2B5EF4-FFF2-40B4-BE49-F238E27FC236}">
                <a16:creationId xmlns:a16="http://schemas.microsoft.com/office/drawing/2014/main" id="{961D2485-DA16-9E45-8B89-2AC257D32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46" y="442861"/>
            <a:ext cx="5567924" cy="3814742"/>
          </a:xfrm>
          <a:prstGeom prst="rect">
            <a:avLst/>
          </a:prstGeom>
        </p:spPr>
      </p:pic>
    </p:spTree>
    <p:extLst>
      <p:ext uri="{BB962C8B-B14F-4D97-AF65-F5344CB8AC3E}">
        <p14:creationId xmlns:p14="http://schemas.microsoft.com/office/powerpoint/2010/main" val="278442294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2165491" y="4209926"/>
            <a:ext cx="4903121"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Henry Pooley, </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Rideau Canal, Ottawa, Canada </a:t>
            </a:r>
            <a:r>
              <a:rPr lang="en-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Canal Rideau, Ottawa, Canada</a:t>
            </a:r>
            <a:r>
              <a:rPr lang="en-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1833. </a:t>
            </a:r>
            <a:r>
              <a:rPr lang="fr-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Les croquis du canal Rideau réalisés par le lieutenant </a:t>
            </a:r>
            <a:r>
              <a:rPr lang="fr-CA" sz="1100" b="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Pooley</a:t>
            </a:r>
            <a:r>
              <a:rPr lang="fr-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un officier britannique, ont joué un rôle majeur dans la croissance industrielle et le développement de </a:t>
            </a:r>
            <a:r>
              <a:rPr lang="fr-CA" sz="1100" b="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Bytown</a:t>
            </a:r>
            <a:r>
              <a:rPr lang="fr-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2</a:t>
            </a:r>
          </a:p>
        </p:txBody>
      </p:sp>
      <p:pic>
        <p:nvPicPr>
          <p:cNvPr id="3" name="Picture 2">
            <a:extLst>
              <a:ext uri="{FF2B5EF4-FFF2-40B4-BE49-F238E27FC236}">
                <a16:creationId xmlns:a16="http://schemas.microsoft.com/office/drawing/2014/main" id="{27744CB5-AEBA-844A-BB8C-4223DA5EF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491" y="180515"/>
            <a:ext cx="4903121" cy="4002939"/>
          </a:xfrm>
          <a:prstGeom prst="rect">
            <a:avLst/>
          </a:prstGeom>
        </p:spPr>
      </p:pic>
    </p:spTree>
    <p:extLst>
      <p:ext uri="{BB962C8B-B14F-4D97-AF65-F5344CB8AC3E}">
        <p14:creationId xmlns:p14="http://schemas.microsoft.com/office/powerpoint/2010/main" val="28665080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60;p14"/>
          <p:cNvSpPr txBox="1"/>
          <p:nvPr/>
        </p:nvSpPr>
        <p:spPr>
          <a:xfrm>
            <a:off x="6510967" y="2979113"/>
            <a:ext cx="2038121" cy="1708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David B. Milne,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From</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an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Upper</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Window</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Ottawa II</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Vue de la fenêtre du haut, Ottawa II</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1924. Bien que Milne n'ait résidé que brièvement à Ottawa, il a produit </a:t>
            </a:r>
            <a:r>
              <a:rPr lang="fr-CA" sz="1100" b="1" dirty="0">
                <a:latin typeface="Helvetica Neue" panose="02000503000000020004" pitchFamily="2" charset="0"/>
                <a:ea typeface="Helvetica Neue" panose="02000503000000020004" pitchFamily="2" charset="0"/>
                <a:cs typeface="Helvetica Neue" panose="02000503000000020004" pitchFamily="2" charset="0"/>
              </a:rPr>
              <a:t>quelques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œuvres représentant la ville depuis son studio de la rue Sparks.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B4F1D9ED-1649-4B49-85E2-5197FA4B5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22" y="271722"/>
            <a:ext cx="6086013" cy="4584796"/>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1039962" y="4253994"/>
            <a:ext cx="7154178" cy="69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Lucius R. O’Brien,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Ottawa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from</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the Rideau</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Ottawa, vu de la Rideau</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1873. Le choix d'Ottawa comme capitale nationale a eu un impact profond sur son environnement bâti, entraînant la construction de monuments tels que les édifices du Parlement représentés ici.</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2</a:t>
            </a:r>
          </a:p>
        </p:txBody>
      </p:sp>
      <p:pic>
        <p:nvPicPr>
          <p:cNvPr id="4" name="Picture 3">
            <a:extLst>
              <a:ext uri="{FF2B5EF4-FFF2-40B4-BE49-F238E27FC236}">
                <a16:creationId xmlns:a16="http://schemas.microsoft.com/office/drawing/2014/main" id="{8017DFBD-881C-B141-BAC9-D27D6C9D9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62" y="563119"/>
            <a:ext cx="7154177" cy="3635790"/>
          </a:xfrm>
          <a:prstGeom prst="rect">
            <a:avLst/>
          </a:prstGeom>
        </p:spPr>
      </p:pic>
    </p:spTree>
    <p:extLst>
      <p:ext uri="{BB962C8B-B14F-4D97-AF65-F5344CB8AC3E}">
        <p14:creationId xmlns:p14="http://schemas.microsoft.com/office/powerpoint/2010/main" val="29934560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1826696" y="4198909"/>
            <a:ext cx="5579878"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Leslie Reid,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Flight Line –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Erasure</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Ligne de vol – effacement</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2017. L'installation de Reid est composée de photographies historiques et contemporaines montrant la transformation de la ville d'Ottawa ainsi que les interventions gouvernementales dans le Nord canadien.</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2</a:t>
            </a:r>
          </a:p>
        </p:txBody>
      </p:sp>
      <p:pic>
        <p:nvPicPr>
          <p:cNvPr id="3" name="Picture 2">
            <a:extLst>
              <a:ext uri="{FF2B5EF4-FFF2-40B4-BE49-F238E27FC236}">
                <a16:creationId xmlns:a16="http://schemas.microsoft.com/office/drawing/2014/main" id="{C12DDA66-1B9E-414C-87AC-C046E0CB7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696" y="265667"/>
            <a:ext cx="5579878" cy="3900191"/>
          </a:xfrm>
          <a:prstGeom prst="rect">
            <a:avLst/>
          </a:prstGeom>
        </p:spPr>
      </p:pic>
    </p:spTree>
    <p:extLst>
      <p:ext uri="{BB962C8B-B14F-4D97-AF65-F5344CB8AC3E}">
        <p14:creationId xmlns:p14="http://schemas.microsoft.com/office/powerpoint/2010/main" val="19804231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7240261" y="3558990"/>
            <a:ext cx="1195259"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Leslie Reid,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Flight Line –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Erasure</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Ligne de vol – effacement</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détail, 2017.</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1" name="Google Shape;90;p19"/>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2</a:t>
            </a:r>
          </a:p>
        </p:txBody>
      </p:sp>
      <p:pic>
        <p:nvPicPr>
          <p:cNvPr id="6" name="Picture 5">
            <a:extLst>
              <a:ext uri="{FF2B5EF4-FFF2-40B4-BE49-F238E27FC236}">
                <a16:creationId xmlns:a16="http://schemas.microsoft.com/office/drawing/2014/main" id="{AECDBBAD-86D9-154F-B499-6B8406B60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04" y="635740"/>
            <a:ext cx="6767904" cy="4123546"/>
          </a:xfrm>
          <a:prstGeom prst="rect">
            <a:avLst/>
          </a:prstGeom>
        </p:spPr>
      </p:pic>
    </p:spTree>
    <p:extLst>
      <p:ext uri="{BB962C8B-B14F-4D97-AF65-F5344CB8AC3E}">
        <p14:creationId xmlns:p14="http://schemas.microsoft.com/office/powerpoint/2010/main" val="31571725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6939159" y="3558990"/>
            <a:ext cx="1195259" cy="1200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Leslie Reid,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Flight Line –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Erasure</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Ligne de vol – effacement</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détail, 2017.</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1" name="Google Shape;90;p19"/>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2</a:t>
            </a:r>
          </a:p>
        </p:txBody>
      </p:sp>
      <p:pic>
        <p:nvPicPr>
          <p:cNvPr id="3" name="Picture 2">
            <a:extLst>
              <a:ext uri="{FF2B5EF4-FFF2-40B4-BE49-F238E27FC236}">
                <a16:creationId xmlns:a16="http://schemas.microsoft.com/office/drawing/2014/main" id="{54311B9C-2B12-D74F-A879-382F68116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87" y="638978"/>
            <a:ext cx="6143453" cy="4120308"/>
          </a:xfrm>
          <a:prstGeom prst="rect">
            <a:avLst/>
          </a:prstGeom>
        </p:spPr>
      </p:pic>
    </p:spTree>
    <p:extLst>
      <p:ext uri="{BB962C8B-B14F-4D97-AF65-F5344CB8AC3E}">
        <p14:creationId xmlns:p14="http://schemas.microsoft.com/office/powerpoint/2010/main" val="85768710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2017849" y="4083863"/>
            <a:ext cx="5198407" cy="861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City of Ottawa, Canada with Views of Principal Business Buildings</a:t>
            </a:r>
            <a:r>
              <a:rPr lang="en-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Ville </a:t>
            </a:r>
            <a:r>
              <a:rPr lang="en-CA" sz="1100" b="1" i="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d’Ottawa</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Canada, avec </a:t>
            </a:r>
            <a:r>
              <a:rPr lang="en-CA" sz="1100" b="1" i="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vues</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des </a:t>
            </a:r>
            <a:r>
              <a:rPr lang="en-CA" sz="1100" b="1" i="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principaux</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bâtiments</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commerciaux</a:t>
            </a:r>
            <a:r>
              <a:rPr lang="en-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1895, </a:t>
            </a:r>
            <a:r>
              <a:rPr lang="en-CA" sz="1100" b="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publiée</a:t>
            </a:r>
            <a:r>
              <a:rPr lang="en-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par la Toronto Lithographing Company. </a:t>
            </a:r>
            <a:r>
              <a:rPr lang="fr-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Cette estampe inhabituelle témoigne de la croissance de la ville dans les décennies qui ont suivi la Confédération.</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Google Shape;90;p19">
            <a:extLst>
              <a:ext uri="{FF2B5EF4-FFF2-40B4-BE49-F238E27FC236}">
                <a16:creationId xmlns:a16="http://schemas.microsoft.com/office/drawing/2014/main" id="{1B0F3314-B569-0E49-A339-4B5E996D751B}"/>
              </a:ext>
            </a:extLst>
          </p:cNvPr>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fr-CA" dirty="0"/>
              <a:t>Activité d’apprentissage n</a:t>
            </a:r>
            <a:r>
              <a:rPr lang="fr-CA" baseline="30000" dirty="0"/>
              <a:t>o</a:t>
            </a:r>
            <a:r>
              <a:rPr lang="fr-CA" dirty="0"/>
              <a:t> 2</a:t>
            </a:r>
          </a:p>
        </p:txBody>
      </p:sp>
      <p:pic>
        <p:nvPicPr>
          <p:cNvPr id="4" name="Picture 3">
            <a:extLst>
              <a:ext uri="{FF2B5EF4-FFF2-40B4-BE49-F238E27FC236}">
                <a16:creationId xmlns:a16="http://schemas.microsoft.com/office/drawing/2014/main" id="{BE340E60-9E6B-4D4C-9A2B-CA33DB871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849" y="98962"/>
            <a:ext cx="5101017" cy="3944786"/>
          </a:xfrm>
          <a:prstGeom prst="rect">
            <a:avLst/>
          </a:prstGeom>
        </p:spPr>
      </p:pic>
    </p:spTree>
    <p:extLst>
      <p:ext uri="{BB962C8B-B14F-4D97-AF65-F5344CB8AC3E}">
        <p14:creationId xmlns:p14="http://schemas.microsoft.com/office/powerpoint/2010/main" val="12712143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5848554" y="2973206"/>
            <a:ext cx="2996590" cy="1538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Lest We Forget Major’s Hill: Kitchi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Zibi</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Omamiwinini</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N’oublions</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pas la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réserve</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Major’s Hill :</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Kitchi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Zibi</a:t>
            </a:r>
            <a:r>
              <a:rPr lang="en-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err="1">
                <a:effectLst/>
                <a:latin typeface="Helvetica Neue" panose="02000503000000020004" pitchFamily="2" charset="0"/>
                <a:ea typeface="Helvetica Neue" panose="02000503000000020004" pitchFamily="2" charset="0"/>
                <a:cs typeface="Helvetica Neue" panose="02000503000000020004" pitchFamily="2" charset="0"/>
              </a:rPr>
              <a:t>Omamiwinini</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2013.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En 2013, Thomas et des membres du collectif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Indigenous</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Ottawa ont organisé une cérémonie de dénomination avec un aîné algonquin, qui a baptisé cette sculpture «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Kitchi</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Zibi</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Omàmìwininì</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 (peuple de la grande rivière).</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1" name="Google Shape;90;p19"/>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err="1"/>
              <a:t>Exercice</a:t>
            </a:r>
            <a:r>
              <a:rPr lang="en-CA" dirty="0"/>
              <a:t> </a:t>
            </a:r>
            <a:r>
              <a:rPr lang="en-CA" dirty="0" err="1"/>
              <a:t>sommatif</a:t>
            </a:r>
            <a:endParaRPr dirty="0"/>
          </a:p>
        </p:txBody>
      </p:sp>
      <p:pic>
        <p:nvPicPr>
          <p:cNvPr id="4" name="Picture 3">
            <a:extLst>
              <a:ext uri="{FF2B5EF4-FFF2-40B4-BE49-F238E27FC236}">
                <a16:creationId xmlns:a16="http://schemas.microsoft.com/office/drawing/2014/main" id="{4F681F96-A605-8F4C-828E-3D8C08810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448" y="661150"/>
            <a:ext cx="5466072" cy="4021019"/>
          </a:xfrm>
          <a:prstGeom prst="rect">
            <a:avLst/>
          </a:prstGeom>
        </p:spPr>
      </p:pic>
    </p:spTree>
    <p:extLst>
      <p:ext uri="{BB962C8B-B14F-4D97-AF65-F5344CB8AC3E}">
        <p14:creationId xmlns:p14="http://schemas.microsoft.com/office/powerpoint/2010/main" val="162966234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5035791" y="3492743"/>
            <a:ext cx="3358052" cy="1369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War</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Dancer</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Hunter Statue, Queen Street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Guerrier danseur, statue de chasseur, rue Queen</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2000. Cette œuvre a été créée au cours d'une des nombreuses promenades photographiques de Thomas dans la ville d'Ottawa et a donné naissance à sa série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Indians</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on Tour (Indiens en tournée).</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1" name="Google Shape;90;p19"/>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err="1"/>
              <a:t>Exercice</a:t>
            </a:r>
            <a:r>
              <a:rPr lang="en-CA" dirty="0"/>
              <a:t> </a:t>
            </a:r>
            <a:r>
              <a:rPr lang="en-CA" dirty="0" err="1"/>
              <a:t>sommatif</a:t>
            </a:r>
            <a:endParaRPr lang="en-CA" dirty="0"/>
          </a:p>
        </p:txBody>
      </p:sp>
      <p:pic>
        <p:nvPicPr>
          <p:cNvPr id="3" name="Picture 2">
            <a:extLst>
              <a:ext uri="{FF2B5EF4-FFF2-40B4-BE49-F238E27FC236}">
                <a16:creationId xmlns:a16="http://schemas.microsoft.com/office/drawing/2014/main" id="{5825B92D-5568-AE49-97E9-8EDE8CF13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091" y="286439"/>
            <a:ext cx="3061214" cy="4575877"/>
          </a:xfrm>
          <a:prstGeom prst="rect">
            <a:avLst/>
          </a:prstGeom>
        </p:spPr>
      </p:pic>
    </p:spTree>
    <p:extLst>
      <p:ext uri="{BB962C8B-B14F-4D97-AF65-F5344CB8AC3E}">
        <p14:creationId xmlns:p14="http://schemas.microsoft.com/office/powerpoint/2010/main" val="19638756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4968606" y="3662020"/>
            <a:ext cx="3413137"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Peace</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Chief at the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Peace</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Tower, Ottawa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Chef de la paix à la tour de la paix, Ottawa</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2003. </a:t>
            </a:r>
            <a:b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b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Les figurines en plastique de cette série évoquent les représentations stéréotypées des peuples autochtones dans les médias populaires et la culture matérielle.</a:t>
            </a:r>
            <a:endParaRPr lang="en-CA" sz="1100" b="1"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1" name="Google Shape;90;p19"/>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err="1"/>
              <a:t>Exercice</a:t>
            </a:r>
            <a:r>
              <a:rPr lang="en-CA" dirty="0"/>
              <a:t> </a:t>
            </a:r>
            <a:r>
              <a:rPr lang="en-CA" dirty="0" err="1"/>
              <a:t>sommatif</a:t>
            </a:r>
            <a:endParaRPr lang="en-CA" dirty="0"/>
          </a:p>
        </p:txBody>
      </p:sp>
      <p:pic>
        <p:nvPicPr>
          <p:cNvPr id="4" name="Picture 3">
            <a:extLst>
              <a:ext uri="{FF2B5EF4-FFF2-40B4-BE49-F238E27FC236}">
                <a16:creationId xmlns:a16="http://schemas.microsoft.com/office/drawing/2014/main" id="{EC2414E6-E1BC-3B4E-96E6-B74CEF2F4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225" y="352539"/>
            <a:ext cx="3169372" cy="4509777"/>
          </a:xfrm>
          <a:prstGeom prst="rect">
            <a:avLst/>
          </a:prstGeom>
        </p:spPr>
      </p:pic>
    </p:spTree>
    <p:extLst>
      <p:ext uri="{BB962C8B-B14F-4D97-AF65-F5344CB8AC3E}">
        <p14:creationId xmlns:p14="http://schemas.microsoft.com/office/powerpoint/2010/main" val="285665006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1643966" y="4311153"/>
            <a:ext cx="5886525" cy="692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Chief Red Robe, Champlain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Lookout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Chef à l’étoffe rouge, Belvédère Champlain</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2009. Dans cette image, Thomas a placé une figurine devant le belvédère Champlain, l'un des points de vue les plus spectaculaires du parc de la Gatineau.</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1" name="Google Shape;90;p19"/>
          <p:cNvSpPr txBox="1"/>
          <p:nvPr/>
        </p:nvSpPr>
        <p:spPr>
          <a:xfrm>
            <a:off x="176579" y="98962"/>
            <a:ext cx="2582221" cy="362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err="1"/>
              <a:t>Exercice</a:t>
            </a:r>
            <a:r>
              <a:rPr lang="en-CA" dirty="0"/>
              <a:t> </a:t>
            </a:r>
            <a:r>
              <a:rPr lang="en-CA" dirty="0" err="1"/>
              <a:t>sommatif</a:t>
            </a:r>
            <a:endParaRPr lang="en-CA" dirty="0"/>
          </a:p>
        </p:txBody>
      </p:sp>
      <p:pic>
        <p:nvPicPr>
          <p:cNvPr id="5" name="Picture 4">
            <a:extLst>
              <a:ext uri="{FF2B5EF4-FFF2-40B4-BE49-F238E27FC236}">
                <a16:creationId xmlns:a16="http://schemas.microsoft.com/office/drawing/2014/main" id="{7CF3A394-A841-DB4D-96CC-B2B1136C1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966" y="288647"/>
            <a:ext cx="5886525" cy="3956404"/>
          </a:xfrm>
          <a:prstGeom prst="rect">
            <a:avLst/>
          </a:prstGeom>
        </p:spPr>
      </p:pic>
    </p:spTree>
    <p:extLst>
      <p:ext uri="{BB962C8B-B14F-4D97-AF65-F5344CB8AC3E}">
        <p14:creationId xmlns:p14="http://schemas.microsoft.com/office/powerpoint/2010/main" val="409264934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2022882" y="4134881"/>
            <a:ext cx="5128691" cy="861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Jeff Thomas,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Buffalo,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Dancer</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Condo Construction Site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Bison, danseur, site de construction de condos</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2011. Cette image représente le développement commercial généralisé à Ottawa, qui continue à déplacer une grande partie de la population autochtone urbaine de la ville.</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1" name="Google Shape;90;p19"/>
          <p:cNvSpPr txBox="1"/>
          <p:nvPr/>
        </p:nvSpPr>
        <p:spPr>
          <a:xfrm>
            <a:off x="176579" y="98962"/>
            <a:ext cx="2582221" cy="36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nSpc>
                <a:spcPct val="115000"/>
              </a:lnSpc>
              <a:defRPr sz="1100" b="1">
                <a:latin typeface="Helvetica Neue"/>
                <a:ea typeface="Helvetica Neue"/>
                <a:cs typeface="Helvetica Neue"/>
                <a:sym typeface="Helvetica Neue"/>
              </a:defRPr>
            </a:lvl1pPr>
          </a:lstStyle>
          <a:p>
            <a:r>
              <a:rPr lang="en-CA" dirty="0" err="1"/>
              <a:t>Exercice</a:t>
            </a:r>
            <a:r>
              <a:rPr lang="en-CA" dirty="0"/>
              <a:t> </a:t>
            </a:r>
            <a:r>
              <a:rPr lang="en-CA" dirty="0" err="1"/>
              <a:t>sommatif</a:t>
            </a:r>
            <a:endParaRPr lang="en-CA" dirty="0"/>
          </a:p>
        </p:txBody>
      </p:sp>
      <p:pic>
        <p:nvPicPr>
          <p:cNvPr id="3" name="Picture 2">
            <a:extLst>
              <a:ext uri="{FF2B5EF4-FFF2-40B4-BE49-F238E27FC236}">
                <a16:creationId xmlns:a16="http://schemas.microsoft.com/office/drawing/2014/main" id="{DD5D9FFA-27B4-0E42-B74F-DBEFB5F37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882" y="276577"/>
            <a:ext cx="5128691" cy="3792202"/>
          </a:xfrm>
          <a:prstGeom prst="rect">
            <a:avLst/>
          </a:prstGeom>
        </p:spPr>
      </p:pic>
    </p:spTree>
    <p:extLst>
      <p:ext uri="{BB962C8B-B14F-4D97-AF65-F5344CB8AC3E}">
        <p14:creationId xmlns:p14="http://schemas.microsoft.com/office/powerpoint/2010/main" val="36742676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3679633" y="4477993"/>
            <a:ext cx="4974288" cy="353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pPr defTabSz="457200">
              <a:defRPr sz="1100" b="1">
                <a:latin typeface="Helvetica Neue"/>
                <a:ea typeface="Helvetica Neue"/>
                <a:cs typeface="Helvetica Neue"/>
                <a:sym typeface="Helvetica Neue"/>
              </a:defRPr>
            </a:pPr>
            <a:r>
              <a:rPr lang="en-CA" sz="1100" b="1" dirty="0" err="1">
                <a:latin typeface="Helvetica Neue" panose="02000503000000020004" pitchFamily="2" charset="0"/>
                <a:ea typeface="Helvetica Neue" panose="02000503000000020004" pitchFamily="2" charset="0"/>
                <a:cs typeface="Helvetica Neue" panose="02000503000000020004" pitchFamily="2" charset="0"/>
                <a:sym typeface="Helvetica Neue"/>
              </a:rPr>
              <a:t>Photographie</a:t>
            </a:r>
            <a:r>
              <a:rPr lang="en-CA" sz="1100" b="1" dirty="0">
                <a:latin typeface="Helvetica Neue" panose="02000503000000020004" pitchFamily="2" charset="0"/>
                <a:ea typeface="Helvetica Neue" panose="02000503000000020004" pitchFamily="2" charset="0"/>
                <a:cs typeface="Helvetica Neue" panose="02000503000000020004" pitchFamily="2" charset="0"/>
                <a:sym typeface="Helvetica Neue"/>
              </a:rPr>
              <a:t> de Lucius R. O’Brien.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2AEF2919-83AB-BA4F-94BB-8E67A26E6FEF}"/>
              </a:ext>
            </a:extLst>
          </p:cNvPr>
          <p:cNvPicPr>
            <a:picLocks noChangeAspect="1"/>
          </p:cNvPicPr>
          <p:nvPr/>
        </p:nvPicPr>
        <p:blipFill rotWithShape="1">
          <a:blip r:embed="rId3">
            <a:extLst>
              <a:ext uri="{28A0092B-C50C-407E-A947-70E740481C1C}">
                <a14:useLocalDpi xmlns:a14="http://schemas.microsoft.com/office/drawing/2010/main" val="0"/>
              </a:ext>
            </a:extLst>
          </a:blip>
          <a:srcRect l="7888" r="8157"/>
          <a:stretch/>
        </p:blipFill>
        <p:spPr>
          <a:xfrm>
            <a:off x="686266" y="394223"/>
            <a:ext cx="2960316" cy="4415647"/>
          </a:xfrm>
          <a:prstGeom prst="rect">
            <a:avLst/>
          </a:prstGeom>
        </p:spPr>
      </p:pic>
    </p:spTree>
    <p:extLst>
      <p:ext uri="{BB962C8B-B14F-4D97-AF65-F5344CB8AC3E}">
        <p14:creationId xmlns:p14="http://schemas.microsoft.com/office/powerpoint/2010/main" val="423785644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6356732" y="3451091"/>
            <a:ext cx="2335576" cy="1369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b">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Franklin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Brownell</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Byward</a:t>
            </a:r>
            <a:r>
              <a:rPr lang="fr-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Market</a:t>
            </a:r>
            <a:r>
              <a:rPr lang="fr-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Marché By</a:t>
            </a:r>
            <a:r>
              <a:rPr lang="fr-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v.1915. </a:t>
            </a:r>
            <a:r>
              <a:rPr lang="fr-CA" sz="1100" b="1" dirty="0" err="1">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Brownell</a:t>
            </a:r>
            <a:r>
              <a:rPr lang="fr-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 mené une carrière artistique à Ottawa pendant plus de cinquante ans, réalisant de nombreuses peintures qui décrivent la vie quotidienne de la ville.</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9F4BDB89-E71B-1D49-B68C-94C43F4D6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24" y="352497"/>
            <a:ext cx="5860974" cy="4468167"/>
          </a:xfrm>
          <a:prstGeom prst="rect">
            <a:avLst/>
          </a:prstGeom>
        </p:spPr>
      </p:pic>
    </p:spTree>
    <p:extLst>
      <p:ext uri="{BB962C8B-B14F-4D97-AF65-F5344CB8AC3E}">
        <p14:creationId xmlns:p14="http://schemas.microsoft.com/office/powerpoint/2010/main" val="278812062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Google Shape;216;p40"/>
          <p:cNvSpPr txBox="1"/>
          <p:nvPr/>
        </p:nvSpPr>
        <p:spPr>
          <a:xfrm>
            <a:off x="1366302" y="4064542"/>
            <a:ext cx="6286380" cy="1031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Lorraine Gilbert,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Once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Upon</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 Forest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Diptych</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Lebreton Flats, Ottawa, and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Boreal</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Forest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Floor</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La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Macaza</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Quebec</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De la série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Il était une forêt » : Plaines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LeBreton</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Ottawa et couverture de la forêt boréale, La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Macaza</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Québec</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2010. Ancienne zone résidentielle, les plaines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LeBreton</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sont restées largement inoccupées depuis les années 1960 en raison de litiges concernant l'utilisation du terrain.</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3A2C4DD1-3E94-8D4D-8F64-882E25CE5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02" y="133802"/>
            <a:ext cx="6286380" cy="3865318"/>
          </a:xfrm>
          <a:prstGeom prst="rect">
            <a:avLst/>
          </a:prstGeom>
        </p:spPr>
      </p:pic>
    </p:spTree>
    <p:extLst>
      <p:ext uri="{BB962C8B-B14F-4D97-AF65-F5344CB8AC3E}">
        <p14:creationId xmlns:p14="http://schemas.microsoft.com/office/powerpoint/2010/main" val="978068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984645" y="2215790"/>
            <a:ext cx="1674567" cy="2215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Lucius R. O’Brien,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A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Mountain</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Trail</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Sentier de montagne</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1887. O'Brien réalise cette œuvre lors de son voyage dans les montagnes Rocheuses par l’entremise de la ligne transcontinentale du chemin de fer Canadien Pacifique achevée en 1885.</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A9B09249-186B-814C-85B7-83574D303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55" y="279156"/>
            <a:ext cx="6566005" cy="4491147"/>
          </a:xfrm>
          <a:prstGeom prst="rect">
            <a:avLst/>
          </a:prstGeom>
        </p:spPr>
      </p:pic>
    </p:spTree>
    <p:extLst>
      <p:ext uri="{BB962C8B-B14F-4D97-AF65-F5344CB8AC3E}">
        <p14:creationId xmlns:p14="http://schemas.microsoft.com/office/powerpoint/2010/main" val="73390753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7011254" y="2292909"/>
            <a:ext cx="1674564" cy="2385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pPr hangingPunct="1">
              <a:defRPr/>
            </a:pP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Lucius R. O’Brien,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Song of Les </a:t>
            </a:r>
            <a:r>
              <a:rPr lang="fr-CA" sz="1100" b="1" i="1" dirty="0" err="1">
                <a:effectLst/>
                <a:latin typeface="Helvetica Neue" panose="02000503000000020004" pitchFamily="2" charset="0"/>
                <a:ea typeface="Helvetica Neue" panose="02000503000000020004" pitchFamily="2" charset="0"/>
                <a:cs typeface="Helvetica Neue" panose="02000503000000020004" pitchFamily="2" charset="0"/>
              </a:rPr>
              <a:t>Erables</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 Rapids, Ottawa River</a:t>
            </a:r>
            <a:r>
              <a:rPr lang="fr-CA" sz="1100" b="1" dirty="0">
                <a:latin typeface="Helvetica Neue" panose="02000503000000020004" pitchFamily="2" charset="0"/>
                <a:ea typeface="Helvetica Neue" panose="02000503000000020004" pitchFamily="2" charset="0"/>
                <a:cs typeface="Helvetica Neue" panose="02000503000000020004" pitchFamily="2" charset="0"/>
              </a:rPr>
              <a:t>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Le chant des rapides des Érables, rivière des Outaouais</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1876. Dans les années 1860, le site représenté ici est devenu un lieu clé pour le portage, le commerce du bois et l'industrie forestière établis le long de la rivière des Outaouais.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AC116735-90EC-AC49-ADFB-1D54291F9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23" y="311705"/>
            <a:ext cx="6592612" cy="4535717"/>
          </a:xfrm>
          <a:prstGeom prst="rect">
            <a:avLst/>
          </a:prstGeom>
        </p:spPr>
      </p:pic>
    </p:spTree>
    <p:extLst>
      <p:ext uri="{BB962C8B-B14F-4D97-AF65-F5344CB8AC3E}">
        <p14:creationId xmlns:p14="http://schemas.microsoft.com/office/powerpoint/2010/main" val="4895683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836227" y="2966796"/>
            <a:ext cx="1784733" cy="1708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Lucius R. O’Brien,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Sunrise on the Saguenay, Cape Trinity</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Lever du soleil sur le Saguenay, cap Trinité</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1880. Ce tableau est l'un des premiers à être acquis par la toute nouvelle Galerie nationale du Canada.</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9256275B-4C4C-4947-A95F-A96396405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46" y="308471"/>
            <a:ext cx="6430381" cy="4501267"/>
          </a:xfrm>
          <a:prstGeom prst="rect">
            <a:avLst/>
          </a:prstGeom>
        </p:spPr>
      </p:pic>
    </p:spTree>
    <p:extLst>
      <p:ext uri="{BB962C8B-B14F-4D97-AF65-F5344CB8AC3E}">
        <p14:creationId xmlns:p14="http://schemas.microsoft.com/office/powerpoint/2010/main" val="4701477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4252510" y="4540303"/>
            <a:ext cx="4583018" cy="353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Leslie Reid aux champs de glace de </a:t>
            </a:r>
            <a:r>
              <a:rPr lang="fr-CA" sz="1100" b="1" dirty="0" err="1">
                <a:effectLst/>
                <a:latin typeface="Helvetica Neue" panose="02000503000000020004" pitchFamily="2" charset="0"/>
                <a:ea typeface="Helvetica Neue" panose="02000503000000020004" pitchFamily="2" charset="0"/>
                <a:cs typeface="Helvetica Neue" panose="02000503000000020004" pitchFamily="2" charset="0"/>
              </a:rPr>
              <a:t>Kluane</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Yukon, 2022</a:t>
            </a:r>
            <a:r>
              <a:rPr lang="en-CA" sz="1100" b="1"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4" name="Picture 3">
            <a:extLst>
              <a:ext uri="{FF2B5EF4-FFF2-40B4-BE49-F238E27FC236}">
                <a16:creationId xmlns:a16="http://schemas.microsoft.com/office/drawing/2014/main" id="{095290FE-BF3E-9645-A6B0-AE87E97DF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3068" y="979469"/>
            <a:ext cx="4753093" cy="3168728"/>
          </a:xfrm>
          <a:prstGeom prst="rect">
            <a:avLst/>
          </a:prstGeom>
        </p:spPr>
      </p:pic>
    </p:spTree>
    <p:extLst>
      <p:ext uri="{BB962C8B-B14F-4D97-AF65-F5344CB8AC3E}">
        <p14:creationId xmlns:p14="http://schemas.microsoft.com/office/powerpoint/2010/main" val="30809777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1553379" y="4350285"/>
            <a:ext cx="6066088" cy="69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Leslie Reid,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Calumet: In Time</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fr-CA" sz="1100" b="1" i="1" dirty="0">
                <a:effectLst/>
                <a:latin typeface="Helvetica Neue" panose="02000503000000020004" pitchFamily="2" charset="0"/>
                <a:ea typeface="Helvetica Neue" panose="02000503000000020004" pitchFamily="2" charset="0"/>
                <a:cs typeface="Helvetica Neue" panose="02000503000000020004" pitchFamily="2" charset="0"/>
              </a:rPr>
              <a:t>Calumet : dans le temps</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 2006. Les peintures de Reid sont généralement réalisées à partir de photographies qu'elle projette sur la surface de la toile.</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35C25013-6894-F64D-B24D-E9EA42D66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379" y="233902"/>
            <a:ext cx="6066089" cy="4050281"/>
          </a:xfrm>
          <a:prstGeom prst="rect">
            <a:avLst/>
          </a:prstGeom>
        </p:spPr>
      </p:pic>
    </p:spTree>
    <p:extLst>
      <p:ext uri="{BB962C8B-B14F-4D97-AF65-F5344CB8AC3E}">
        <p14:creationId xmlns:p14="http://schemas.microsoft.com/office/powerpoint/2010/main" val="39555070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0;p14">
            <a:extLst>
              <a:ext uri="{FF2B5EF4-FFF2-40B4-BE49-F238E27FC236}">
                <a16:creationId xmlns:a16="http://schemas.microsoft.com/office/drawing/2014/main" id="{6AC285BC-FD99-074B-A550-9EDD86D2BA43}"/>
              </a:ext>
            </a:extLst>
          </p:cNvPr>
          <p:cNvSpPr txBox="1"/>
          <p:nvPr/>
        </p:nvSpPr>
        <p:spPr>
          <a:xfrm>
            <a:off x="6455885" y="3292317"/>
            <a:ext cx="2236425" cy="1538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p>
            <a:pPr hangingPunct="1">
              <a:defRPr/>
            </a:pPr>
            <a:r>
              <a:rPr lang="en-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Leslie Reid, </a:t>
            </a:r>
            <a:r>
              <a:rPr lang="en-CA" sz="1100" b="1" i="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Llewellyn III 59°04’N; 134°05’O</a:t>
            </a:r>
            <a:r>
              <a:rPr lang="en-CA" sz="1100"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2015. </a:t>
            </a:r>
            <a:r>
              <a:rPr lang="fr-CA" sz="1100" b="1" dirty="0">
                <a:effectLst/>
                <a:latin typeface="Helvetica Neue" panose="02000503000000020004" pitchFamily="2" charset="0"/>
                <a:ea typeface="Helvetica Neue" panose="02000503000000020004" pitchFamily="2" charset="0"/>
                <a:cs typeface="Helvetica Neue" panose="02000503000000020004" pitchFamily="2" charset="0"/>
              </a:rPr>
              <a:t>Cette œuvre fait partie d'une série de peintures documentant les changements climatiques dans le Nord canadien, avec des images de la fonte des glaciers.</a:t>
            </a:r>
            <a:r>
              <a:rPr lang="en-CA" sz="1100" b="1" dirty="0">
                <a:effectLs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1784A116-91F0-A144-9CCC-BD97D2078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504" y="301686"/>
            <a:ext cx="6037245" cy="4529482"/>
          </a:xfrm>
          <a:prstGeom prst="rect">
            <a:avLst/>
          </a:prstGeom>
        </p:spPr>
      </p:pic>
    </p:spTree>
    <p:extLst>
      <p:ext uri="{BB962C8B-B14F-4D97-AF65-F5344CB8AC3E}">
        <p14:creationId xmlns:p14="http://schemas.microsoft.com/office/powerpoint/2010/main" val="93284420"/>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1054</TotalTime>
  <Words>1245</Words>
  <Application>Microsoft Office PowerPoint</Application>
  <PresentationFormat>On-screen Show (16:9)</PresentationFormat>
  <Paragraphs>45</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Anderson</dc:creator>
  <cp:lastModifiedBy>Annie Champagne </cp:lastModifiedBy>
  <cp:revision>130</cp:revision>
  <dcterms:modified xsi:type="dcterms:W3CDTF">2023-09-19T17:44:34Z</dcterms:modified>
</cp:coreProperties>
</file>