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83" r:id="rId4"/>
    <p:sldId id="284" r:id="rId5"/>
    <p:sldId id="285" r:id="rId6"/>
    <p:sldId id="340" r:id="rId7"/>
    <p:sldId id="292" r:id="rId8"/>
    <p:sldId id="293" r:id="rId9"/>
    <p:sldId id="352" r:id="rId10"/>
    <p:sldId id="341" r:id="rId11"/>
    <p:sldId id="287" r:id="rId12"/>
    <p:sldId id="288" r:id="rId13"/>
    <p:sldId id="342" r:id="rId14"/>
    <p:sldId id="322" r:id="rId15"/>
    <p:sldId id="299" r:id="rId16"/>
    <p:sldId id="343" r:id="rId17"/>
    <p:sldId id="344" r:id="rId18"/>
    <p:sldId id="345" r:id="rId19"/>
    <p:sldId id="301" r:id="rId20"/>
    <p:sldId id="346" r:id="rId21"/>
    <p:sldId id="347" r:id="rId22"/>
    <p:sldId id="328" r:id="rId23"/>
    <p:sldId id="334" r:id="rId24"/>
    <p:sldId id="348" r:id="rId25"/>
    <p:sldId id="349" r:id="rId26"/>
    <p:sldId id="350" r:id="rId27"/>
    <p:sldId id="321" r:id="rId28"/>
    <p:sldId id="338" r:id="rId29"/>
    <p:sldId id="351" r:id="rId30"/>
    <p:sldId id="339" r:id="rId3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8"/>
    <p:restoredTop sz="90068" autoAdjust="0"/>
  </p:normalViewPr>
  <p:slideViewPr>
    <p:cSldViewPr snapToGrid="0" snapToObjects="1">
      <p:cViewPr>
        <p:scale>
          <a:sx n="100" d="100"/>
          <a:sy n="100" d="100"/>
        </p:scale>
        <p:origin x="26" y="12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3989701"/>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28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51340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801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159425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91015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21796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57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32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534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334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76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245265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9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768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519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695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6422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073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2403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7095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0894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372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660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517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31990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129862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22174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148471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275393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sz="1400" dirty="0">
              <a:effectLst/>
              <a:latin typeface="+mj-lt"/>
              <a:ea typeface="+mj-ea"/>
              <a:cs typeface="+mj-cs"/>
              <a:sym typeface="Arial"/>
            </a:endParaRPr>
          </a:p>
        </p:txBody>
      </p:sp>
    </p:spTree>
    <p:extLst>
      <p:ext uri="{BB962C8B-B14F-4D97-AF65-F5344CB8AC3E}">
        <p14:creationId xmlns:p14="http://schemas.microsoft.com/office/powerpoint/2010/main" val="344341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ie\Desktop\Jin-Me-Yoon-Cover-File-F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00"/>
            <a:ext cx="9144000" cy="51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2290387" y="3707097"/>
            <a:ext cx="4563224" cy="52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Postes Canada, timbre commémoratif sur le multiculturalisme conçu par Friedrich G. Peter, émis le 5 avril 1990.</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4" name="Picture 3" descr="A stamp with colorful shapes&#10;&#10;Description automatically generated">
            <a:extLst>
              <a:ext uri="{FF2B5EF4-FFF2-40B4-BE49-F238E27FC236}">
                <a16:creationId xmlns:a16="http://schemas.microsoft.com/office/drawing/2014/main" id="{4188A7E9-640B-3240-925D-8A46661D3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387" y="589650"/>
            <a:ext cx="4563225" cy="3022396"/>
          </a:xfrm>
          <a:prstGeom prst="rect">
            <a:avLst/>
          </a:prstGeom>
        </p:spPr>
      </p:pic>
    </p:spTree>
    <p:extLst>
      <p:ext uri="{BB962C8B-B14F-4D97-AF65-F5344CB8AC3E}">
        <p14:creationId xmlns:p14="http://schemas.microsoft.com/office/powerpoint/2010/main" val="89000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630892" y="4376545"/>
            <a:ext cx="5882216" cy="35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dans les bras de Chung </a:t>
            </a:r>
            <a:r>
              <a:rPr lang="fr-CA" sz="1100" b="1" dirty="0" err="1">
                <a:effectLst/>
                <a:latin typeface="Helvetica Neue" panose="02000503000000020004" pitchFamily="2" charset="0"/>
                <a:ea typeface="Helvetica Neue" panose="02000503000000020004" pitchFamily="2" charset="0"/>
                <a:cs typeface="Helvetica Neue" panose="02000503000000020004" pitchFamily="2" charset="0"/>
              </a:rPr>
              <a:t>Soon</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Chin Yoon, v.1960.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person holding a baby&#10;&#10;Description automatically generated">
            <a:extLst>
              <a:ext uri="{FF2B5EF4-FFF2-40B4-BE49-F238E27FC236}">
                <a16:creationId xmlns:a16="http://schemas.microsoft.com/office/drawing/2014/main" id="{6CC7D410-C54D-C10E-7025-FC5941039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892" y="275387"/>
            <a:ext cx="5882216" cy="4013980"/>
          </a:xfrm>
          <a:prstGeom prst="rect">
            <a:avLst/>
          </a:prstGeom>
        </p:spPr>
      </p:pic>
    </p:spTree>
    <p:extLst>
      <p:ext uri="{BB962C8B-B14F-4D97-AF65-F5344CB8AC3E}">
        <p14:creationId xmlns:p14="http://schemas.microsoft.com/office/powerpoint/2010/main" val="26976252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88551" y="4337642"/>
            <a:ext cx="6589678" cy="523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lvl="0" hangingPunct="1">
              <a:defRPr/>
            </a:pP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lors de son exposition de fin d’études du baccalauréat en beaux-arts, Collège d’art et de design Emily-Carr, 1990.</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person sitting in front of a wall with pictures&#10;&#10;Description automatically generated">
            <a:extLst>
              <a:ext uri="{FF2B5EF4-FFF2-40B4-BE49-F238E27FC236}">
                <a16:creationId xmlns:a16="http://schemas.microsoft.com/office/drawing/2014/main" id="{8A3A8E5F-2234-4211-84F5-6FD8DE3DD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550" y="271334"/>
            <a:ext cx="6589679" cy="3974082"/>
          </a:xfrm>
          <a:prstGeom prst="rect">
            <a:avLst/>
          </a:prstGeom>
        </p:spPr>
      </p:pic>
    </p:spTree>
    <p:extLst>
      <p:ext uri="{BB962C8B-B14F-4D97-AF65-F5344CB8AC3E}">
        <p14:creationId xmlns:p14="http://schemas.microsoft.com/office/powerpoint/2010/main" val="17519258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4979324" y="3823614"/>
            <a:ext cx="3823855" cy="86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Fugitive [Unbidden] #3</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effectLst/>
                <a:latin typeface="Helvetica Neue" panose="02000503000000020004" pitchFamily="2" charset="0"/>
                <a:ea typeface="Helvetica Neue" panose="02000503000000020004" pitchFamily="2" charset="0"/>
                <a:cs typeface="Helvetica Neue" panose="02000503000000020004" pitchFamily="2" charset="0"/>
              </a:rPr>
              <a:t>Fugitif</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effectLst/>
                <a:latin typeface="Helvetica Neue" panose="02000503000000020004" pitchFamily="2" charset="0"/>
                <a:ea typeface="Helvetica Neue" panose="02000503000000020004" pitchFamily="2" charset="0"/>
                <a:cs typeface="Helvetica Neue" panose="02000503000000020004" pitchFamily="2" charset="0"/>
              </a:rPr>
              <a:t>Indésirable</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 n</a:t>
            </a:r>
            <a:r>
              <a:rPr lang="en-CA" sz="1100" b="1" i="1" baseline="30000" dirty="0">
                <a:effectLst/>
                <a:latin typeface="Helvetica Neue" panose="02000503000000020004" pitchFamily="2" charset="0"/>
                <a:ea typeface="Helvetica Neue" panose="02000503000000020004" pitchFamily="2" charset="0"/>
                <a:cs typeface="Helvetica Neue" panose="02000503000000020004" pitchFamily="2" charset="0"/>
              </a:rPr>
              <a:t>o</a:t>
            </a:r>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 3</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2004. </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Cette œuvre est transitoire dans la production de Yoon et fait évoluer son art vers des réflexions sur les récits difficiles et la mobilité de la mémoire diasporique. </a:t>
            </a:r>
            <a:endParaRPr lang="en-CA" sz="1100" b="1"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person in a swamp&#10;&#10;Description automatically generated">
            <a:extLst>
              <a:ext uri="{FF2B5EF4-FFF2-40B4-BE49-F238E27FC236}">
                <a16:creationId xmlns:a16="http://schemas.microsoft.com/office/drawing/2014/main" id="{517D374C-93A1-F06E-4069-C44F4C59C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21" y="264308"/>
            <a:ext cx="4555897" cy="4590325"/>
          </a:xfrm>
          <a:prstGeom prst="rect">
            <a:avLst/>
          </a:prstGeom>
        </p:spPr>
      </p:pic>
    </p:spTree>
    <p:extLst>
      <p:ext uri="{BB962C8B-B14F-4D97-AF65-F5344CB8AC3E}">
        <p14:creationId xmlns:p14="http://schemas.microsoft.com/office/powerpoint/2010/main" val="11398793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525907" y="4367464"/>
            <a:ext cx="6092187" cy="35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photographie de Ian Kenji </a:t>
            </a:r>
            <a:r>
              <a:rPr lang="fr-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Barbour</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person taking a picture of himself on a tripod&#10;&#10;Description automatically generated">
            <a:extLst>
              <a:ext uri="{FF2B5EF4-FFF2-40B4-BE49-F238E27FC236}">
                <a16:creationId xmlns:a16="http://schemas.microsoft.com/office/drawing/2014/main" id="{0068F13C-E40E-72F0-DE50-3B78A7A27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907" y="228947"/>
            <a:ext cx="6092186" cy="4061457"/>
          </a:xfrm>
          <a:prstGeom prst="rect">
            <a:avLst/>
          </a:prstGeom>
        </p:spPr>
      </p:pic>
    </p:spTree>
    <p:extLst>
      <p:ext uri="{BB962C8B-B14F-4D97-AF65-F5344CB8AC3E}">
        <p14:creationId xmlns:p14="http://schemas.microsoft.com/office/powerpoint/2010/main" val="4265054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488871" y="3871470"/>
            <a:ext cx="3732416" cy="1031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i="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of the Self [Lake Louise]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du moi [Lac Louise]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1991. Dans chaque photographie de cette série, Yoon emprunte la même pose dépourvue d’expression devant des destinations touristiques de Banff, en Alberta.</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1</a:t>
            </a:r>
            <a:endParaRPr dirty="0"/>
          </a:p>
        </p:txBody>
      </p:sp>
      <p:pic>
        <p:nvPicPr>
          <p:cNvPr id="3" name="Picture 2" descr="A person standing in front of a frozen lake&#10;&#10;Description automatically generated">
            <a:extLst>
              <a:ext uri="{FF2B5EF4-FFF2-40B4-BE49-F238E27FC236}">
                <a16:creationId xmlns:a16="http://schemas.microsoft.com/office/drawing/2014/main" id="{8028E992-23D9-C79B-3EDC-420ABE5D4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902" y="460375"/>
            <a:ext cx="2961409" cy="4442114"/>
          </a:xfrm>
          <a:prstGeom prst="rect">
            <a:avLst/>
          </a:prstGeom>
        </p:spPr>
      </p:pic>
    </p:spTree>
    <p:extLst>
      <p:ext uri="{BB962C8B-B14F-4D97-AF65-F5344CB8AC3E}">
        <p14:creationId xmlns:p14="http://schemas.microsoft.com/office/powerpoint/2010/main" val="3368302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530436" y="3724012"/>
            <a:ext cx="3732416" cy="1200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of the Self [Banff Springs Hotel]</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du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moi</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L’hôtel</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Banff Springs]</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1991. </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Cette série de photographies et le jeu de cartes postales qui l'accompagne ont été créés alors que Yoon faisait sa maîtrise en beaux-arts à l'Université Concordia.</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1</a:t>
            </a:r>
          </a:p>
        </p:txBody>
      </p:sp>
      <p:pic>
        <p:nvPicPr>
          <p:cNvPr id="4" name="Picture 3" descr="A person standing in front of a mountain&#10;&#10;Description automatically generated">
            <a:extLst>
              <a:ext uri="{FF2B5EF4-FFF2-40B4-BE49-F238E27FC236}">
                <a16:creationId xmlns:a16="http://schemas.microsoft.com/office/drawing/2014/main" id="{15E09D71-0A3A-8F74-FA6A-5484AABA1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689" y="460375"/>
            <a:ext cx="2975955" cy="4463933"/>
          </a:xfrm>
          <a:prstGeom prst="rect">
            <a:avLst/>
          </a:prstGeom>
        </p:spPr>
      </p:pic>
    </p:spTree>
    <p:extLst>
      <p:ext uri="{BB962C8B-B14F-4D97-AF65-F5344CB8AC3E}">
        <p14:creationId xmlns:p14="http://schemas.microsoft.com/office/powerpoint/2010/main" val="18997943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497185" y="3702193"/>
            <a:ext cx="3757353" cy="1200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en-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of the Self [Bankhead]</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du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moi</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[Bankhead]</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1991. </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Sous forme de cartes postales, les photographies sont accompagnées de légendes qui mettent en évidence le décalage entre l'image représentée et la représentation que l'image critique.</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1</a:t>
            </a:r>
          </a:p>
        </p:txBody>
      </p:sp>
      <p:pic>
        <p:nvPicPr>
          <p:cNvPr id="3" name="Picture 2" descr="A person standing in front of a table&#10;&#10;Description automatically generated">
            <a:extLst>
              <a:ext uri="{FF2B5EF4-FFF2-40B4-BE49-F238E27FC236}">
                <a16:creationId xmlns:a16="http://schemas.microsoft.com/office/drawing/2014/main" id="{9F3E53C8-E863-272A-CF14-1768672A5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542" y="460375"/>
            <a:ext cx="2961409" cy="4442114"/>
          </a:xfrm>
          <a:prstGeom prst="rect">
            <a:avLst/>
          </a:prstGeom>
        </p:spPr>
      </p:pic>
    </p:spTree>
    <p:extLst>
      <p:ext uri="{BB962C8B-B14F-4D97-AF65-F5344CB8AC3E}">
        <p14:creationId xmlns:p14="http://schemas.microsoft.com/office/powerpoint/2010/main" val="29238921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256118" y="3702194"/>
            <a:ext cx="3998422" cy="1200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of the Self [Rocky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Mountain</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Bus Tour]</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Souvenirs du moi [Les montagnes Rocheuses en autocar]</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1991-2000. Yoon recourt à des éléments formels pour créer des représentations mises en scène, mais lucides, qui interrogent les conditions d'appartenance à une nation coloniale.</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1</a:t>
            </a:r>
          </a:p>
        </p:txBody>
      </p:sp>
      <p:pic>
        <p:nvPicPr>
          <p:cNvPr id="4" name="Picture 3" descr="A group of people standing in front of a bus&#10;&#10;Description automatically generated">
            <a:extLst>
              <a:ext uri="{FF2B5EF4-FFF2-40B4-BE49-F238E27FC236}">
                <a16:creationId xmlns:a16="http://schemas.microsoft.com/office/drawing/2014/main" id="{C5870096-F112-778C-60D2-47C74940C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689" y="460376"/>
            <a:ext cx="2717663" cy="4442114"/>
          </a:xfrm>
          <a:prstGeom prst="rect">
            <a:avLst/>
          </a:prstGeom>
        </p:spPr>
      </p:pic>
    </p:spTree>
    <p:extLst>
      <p:ext uri="{BB962C8B-B14F-4D97-AF65-F5344CB8AC3E}">
        <p14:creationId xmlns:p14="http://schemas.microsoft.com/office/powerpoint/2010/main" val="8100161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363287" y="4098203"/>
            <a:ext cx="6417426" cy="35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Untunnelling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Élargir la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2020.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2</a:t>
            </a:r>
          </a:p>
        </p:txBody>
      </p:sp>
      <p:pic>
        <p:nvPicPr>
          <p:cNvPr id="3" name="Picture 2" descr="A group of people standing in a line&#10;&#10;Description automatically generated">
            <a:extLst>
              <a:ext uri="{FF2B5EF4-FFF2-40B4-BE49-F238E27FC236}">
                <a16:creationId xmlns:a16="http://schemas.microsoft.com/office/drawing/2014/main" id="{9F84ACC4-2AC4-F8B5-F702-1C33CF4DB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287" y="620973"/>
            <a:ext cx="6417425" cy="3383134"/>
          </a:xfrm>
          <a:prstGeom prst="rect">
            <a:avLst/>
          </a:prstGeom>
        </p:spPr>
      </p:pic>
    </p:spTree>
    <p:extLst>
      <p:ext uri="{BB962C8B-B14F-4D97-AF65-F5344CB8AC3E}">
        <p14:creationId xmlns:p14="http://schemas.microsoft.com/office/powerpoint/2010/main" val="42503916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Google Shape;60;p14"/>
          <p:cNvSpPr txBox="1"/>
          <p:nvPr/>
        </p:nvSpPr>
        <p:spPr>
          <a:xfrm>
            <a:off x="6967043" y="3495413"/>
            <a:ext cx="1577009" cy="1369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vue de l’installation </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As It Is </a:t>
            </a:r>
            <a:r>
              <a:rPr lang="fr-CA" sz="1100" b="1" i="1" dirty="0" err="1">
                <a:effectLst/>
                <a:latin typeface="Helvetica Neue" panose="02000503000000020004" pitchFamily="2" charset="0"/>
                <a:ea typeface="Helvetica Neue" panose="02000503000000020004" pitchFamily="2" charset="0"/>
                <a:cs typeface="Helvetica Neue" panose="02000503000000020004" pitchFamily="2" charset="0"/>
              </a:rPr>
              <a:t>Becoming</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 [Seoul]</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Telle qu’elle devient [Séoul]</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2008, à la Kamloops Art </a:t>
            </a:r>
            <a:r>
              <a:rPr lang="fr-CA" sz="1100" b="1" dirty="0" err="1">
                <a:effectLst/>
                <a:latin typeface="Helvetica Neue" panose="02000503000000020004" pitchFamily="2" charset="0"/>
                <a:ea typeface="Helvetica Neue" panose="02000503000000020004" pitchFamily="2" charset="0"/>
                <a:cs typeface="Helvetica Neue" panose="02000503000000020004" pitchFamily="2" charset="0"/>
              </a:rPr>
              <a:t>Gallery</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2022.</a:t>
            </a:r>
            <a:endParaRPr lang="en-CA" sz="1100" b="1"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group of people in a room with a large screen&#10;&#10;Description automatically generated">
            <a:extLst>
              <a:ext uri="{FF2B5EF4-FFF2-40B4-BE49-F238E27FC236}">
                <a16:creationId xmlns:a16="http://schemas.microsoft.com/office/drawing/2014/main" id="{0C22D51E-8949-97E7-E1FA-1D274C196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6" y="278513"/>
            <a:ext cx="6566537" cy="4586473"/>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251065" y="4098203"/>
            <a:ext cx="6641868" cy="52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Untunnelling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Élargir la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2020. Cette installation multimédia comporte des éléments de pratique sociale et de performance.</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2</a:t>
            </a:r>
          </a:p>
        </p:txBody>
      </p:sp>
      <p:pic>
        <p:nvPicPr>
          <p:cNvPr id="5" name="Picture 4" descr="A group of people sitting in a field&#10;&#10;Description automatically generated">
            <a:extLst>
              <a:ext uri="{FF2B5EF4-FFF2-40B4-BE49-F238E27FC236}">
                <a16:creationId xmlns:a16="http://schemas.microsoft.com/office/drawing/2014/main" id="{BF525484-C485-C5B5-EC38-A2DBD4196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065" y="528561"/>
            <a:ext cx="6641869" cy="3501456"/>
          </a:xfrm>
          <a:prstGeom prst="rect">
            <a:avLst/>
          </a:prstGeom>
        </p:spPr>
      </p:pic>
    </p:spTree>
    <p:extLst>
      <p:ext uri="{BB962C8B-B14F-4D97-AF65-F5344CB8AC3E}">
        <p14:creationId xmlns:p14="http://schemas.microsoft.com/office/powerpoint/2010/main" val="41971919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76250" y="4164704"/>
            <a:ext cx="6791498"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Untunnelling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Élargir la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2020. La vidéo de cette œuvre est structurée en trois parties, chacune exploitant différentes techniques de prise de vue pour incarner les multiples conceptions du temps, résistant aux récits coloniaux de progrès.</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2</a:t>
            </a:r>
          </a:p>
        </p:txBody>
      </p:sp>
      <p:pic>
        <p:nvPicPr>
          <p:cNvPr id="3" name="Picture 2" descr="A group of people standing in a tunnel&#10;&#10;Description automatically generated">
            <a:extLst>
              <a:ext uri="{FF2B5EF4-FFF2-40B4-BE49-F238E27FC236}">
                <a16:creationId xmlns:a16="http://schemas.microsoft.com/office/drawing/2014/main" id="{EF6C81D4-61DB-55A6-CAC0-1A4CFEE90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250" y="534839"/>
            <a:ext cx="6791498" cy="3580338"/>
          </a:xfrm>
          <a:prstGeom prst="rect">
            <a:avLst/>
          </a:prstGeom>
        </p:spPr>
      </p:pic>
    </p:spTree>
    <p:extLst>
      <p:ext uri="{BB962C8B-B14F-4D97-AF65-F5344CB8AC3E}">
        <p14:creationId xmlns:p14="http://schemas.microsoft.com/office/powerpoint/2010/main" val="18246595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6907876" y="1886751"/>
            <a:ext cx="1739642" cy="2723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Upon</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the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Wreckage</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Untunnelling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Vue sur les décombres [Élargir la vision]</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2020. </a:t>
            </a:r>
            <a:br>
              <a:rPr lang="fr-CA" sz="1100" b="1" dirty="0">
                <a:latin typeface="Helvetica Neue" panose="02000503000000020004" pitchFamily="2" charset="0"/>
                <a:ea typeface="Helvetica Neue" panose="02000503000000020004" pitchFamily="2" charset="0"/>
                <a:cs typeface="Helvetica Neue" panose="02000503000000020004" pitchFamily="2" charset="0"/>
              </a:rPr>
            </a:b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Cette photographie représente une parcelle de terre de la nation </a:t>
            </a:r>
            <a:r>
              <a:rPr lang="fr-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Tsuut'ina</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située à l'extérieur de la ville de Calgary, un site que les Forces armées canadiennes ont loué pour des exercices de simulation de guerre.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Google Shape;90;p19">
            <a:extLst>
              <a:ext uri="{FF2B5EF4-FFF2-40B4-BE49-F238E27FC236}">
                <a16:creationId xmlns:a16="http://schemas.microsoft.com/office/drawing/2014/main" id="{792971E9-FF14-744E-AD40-BF42B7D94A10}"/>
              </a:ext>
            </a:extLst>
          </p:cNvPr>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fr-CA" dirty="0"/>
              <a:t>Activité d’apprentissage n</a:t>
            </a:r>
            <a:r>
              <a:rPr lang="fr-CA" baseline="30000" dirty="0"/>
              <a:t>o</a:t>
            </a:r>
            <a:r>
              <a:rPr lang="fr-CA" dirty="0"/>
              <a:t> 2</a:t>
            </a:r>
          </a:p>
        </p:txBody>
      </p:sp>
      <p:pic>
        <p:nvPicPr>
          <p:cNvPr id="5" name="Picture 4" descr="A large pile of rubble in a grassy area&#10;&#10;Description automatically generated">
            <a:extLst>
              <a:ext uri="{FF2B5EF4-FFF2-40B4-BE49-F238E27FC236}">
                <a16:creationId xmlns:a16="http://schemas.microsoft.com/office/drawing/2014/main" id="{57BA5A9D-F72E-048C-0FBA-02BA48582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82" y="581891"/>
            <a:ext cx="6326087" cy="4197927"/>
          </a:xfrm>
          <a:prstGeom prst="rect">
            <a:avLst/>
          </a:prstGeom>
        </p:spPr>
      </p:pic>
    </p:spTree>
    <p:extLst>
      <p:ext uri="{BB962C8B-B14F-4D97-AF65-F5344CB8AC3E}">
        <p14:creationId xmlns:p14="http://schemas.microsoft.com/office/powerpoint/2010/main" val="10429444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533885" y="3936442"/>
            <a:ext cx="6076229" cy="1031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The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dreaming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collective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knows</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no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history</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[US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Embassy</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to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Japanese</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Embassy</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Seoul]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 collectif rêveur ne connaît aucune histoire [de l’ambassade des États-Unis à l’ambassade du Japon, Séoul]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2006. Cette œuvre, qui fait partie des « explorations latérales » de Yoon des histoires incarnées et des sites significatifs, a été créée lors d'une résidence au </a:t>
            </a:r>
            <a:r>
              <a:rPr lang="fr-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Ssamzie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Space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de Séoul.</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err="1"/>
              <a:t>Exercice</a:t>
            </a:r>
            <a:r>
              <a:rPr lang="en-CA" dirty="0"/>
              <a:t> </a:t>
            </a:r>
            <a:r>
              <a:rPr lang="en-CA" dirty="0" err="1"/>
              <a:t>sommatif</a:t>
            </a:r>
            <a:endParaRPr dirty="0"/>
          </a:p>
        </p:txBody>
      </p:sp>
      <p:pic>
        <p:nvPicPr>
          <p:cNvPr id="3" name="Picture 2" descr="A person lying on the ground in a city&#10;&#10;Description automatically generated">
            <a:extLst>
              <a:ext uri="{FF2B5EF4-FFF2-40B4-BE49-F238E27FC236}">
                <a16:creationId xmlns:a16="http://schemas.microsoft.com/office/drawing/2014/main" id="{C8504F54-DCEC-A46B-F733-8CA4A2E73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885" y="460375"/>
            <a:ext cx="6076229" cy="3417879"/>
          </a:xfrm>
          <a:prstGeom prst="rect">
            <a:avLst/>
          </a:prstGeom>
        </p:spPr>
      </p:pic>
    </p:spTree>
    <p:extLst>
      <p:ext uri="{BB962C8B-B14F-4D97-AF65-F5344CB8AC3E}">
        <p14:creationId xmlns:p14="http://schemas.microsoft.com/office/powerpoint/2010/main" val="16296623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580623" y="3883537"/>
            <a:ext cx="5982755" cy="1031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en-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-me Yoon, </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The dreaming collective knows no history [US Embassy to Japanese Embassy, Seoul]</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collectif</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rêveur</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ne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connaît</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aucune</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histoire</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[de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l’ambassade</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des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États</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-Unis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à</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l’ambassade</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du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Japon</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Séoul</a:t>
            </a:r>
            <a:r>
              <a:rPr lang="en-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arrêt</a:t>
            </a:r>
            <a:r>
              <a:rPr lang="en-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sur image, 2006. </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Dans cette vidéo, Yoon se traîne sur le sol, entre les ambassades du Japon et des États-Unis, à Séoul, évoquant l’histoire du colonialisme japonais en Corée et de l’impérialisme américain.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err="1"/>
              <a:t>Exercice</a:t>
            </a:r>
            <a:r>
              <a:rPr lang="en-CA" dirty="0"/>
              <a:t> </a:t>
            </a:r>
            <a:r>
              <a:rPr lang="en-CA" dirty="0" err="1"/>
              <a:t>sommatif</a:t>
            </a:r>
            <a:endParaRPr lang="en-CA" dirty="0"/>
          </a:p>
        </p:txBody>
      </p:sp>
      <p:pic>
        <p:nvPicPr>
          <p:cNvPr id="4" name="Picture 3" descr="A person doing push ups on the street&#10;&#10;Description automatically generated">
            <a:extLst>
              <a:ext uri="{FF2B5EF4-FFF2-40B4-BE49-F238E27FC236}">
                <a16:creationId xmlns:a16="http://schemas.microsoft.com/office/drawing/2014/main" id="{2C2A79FB-410E-C173-5159-641862E86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623" y="460375"/>
            <a:ext cx="5982754" cy="3365299"/>
          </a:xfrm>
          <a:prstGeom prst="rect">
            <a:avLst/>
          </a:prstGeom>
        </p:spPr>
      </p:pic>
    </p:spTree>
    <p:extLst>
      <p:ext uri="{BB962C8B-B14F-4D97-AF65-F5344CB8AC3E}">
        <p14:creationId xmlns:p14="http://schemas.microsoft.com/office/powerpoint/2010/main" val="18600124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579554" y="3959879"/>
            <a:ext cx="5984892" cy="1031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The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dreaming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collective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knows</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no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history</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[US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Embassy</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to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Japanese</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Embassy</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Seoul]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Le collectif rêveur ne connaît aucune histoire [de l’ambassade des États-Unis à l’ambassade du Japon, Séoul]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2006. Dans cette œuvre, le son est un élément important puisqu’on entend la respiration laborieuse de Yoon qui rampe sur le sol à l’aide d’une plateforme aux roues grinçantes.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err="1"/>
              <a:t>Exercice</a:t>
            </a:r>
            <a:r>
              <a:rPr lang="en-CA" dirty="0"/>
              <a:t> </a:t>
            </a:r>
            <a:r>
              <a:rPr lang="en-CA" dirty="0" err="1"/>
              <a:t>sommatif</a:t>
            </a:r>
            <a:endParaRPr lang="en-CA" dirty="0"/>
          </a:p>
        </p:txBody>
      </p:sp>
      <p:pic>
        <p:nvPicPr>
          <p:cNvPr id="3" name="Picture 2" descr="A person lying on the ground in front of a bus&#10;&#10;Description automatically generated">
            <a:extLst>
              <a:ext uri="{FF2B5EF4-FFF2-40B4-BE49-F238E27FC236}">
                <a16:creationId xmlns:a16="http://schemas.microsoft.com/office/drawing/2014/main" id="{6B2009D4-25ED-AA97-48EE-C53CF35F0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554" y="535189"/>
            <a:ext cx="5984892" cy="3366502"/>
          </a:xfrm>
          <a:prstGeom prst="rect">
            <a:avLst/>
          </a:prstGeom>
        </p:spPr>
      </p:pic>
    </p:spTree>
    <p:extLst>
      <p:ext uri="{BB962C8B-B14F-4D97-AF65-F5344CB8AC3E}">
        <p14:creationId xmlns:p14="http://schemas.microsoft.com/office/powerpoint/2010/main" val="11379676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546401" y="3990827"/>
            <a:ext cx="6051196" cy="86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As It Is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Becoming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[Beppu: Atomic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Treatment</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Centre]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Telle qu’elle devient [Beppu : Centre de traitement atomique]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2008. Cette série de vidéos étend les explorations latérales de Yoon à des sites au Japon, mettant en lumière l'enchevêtrement de l'histoire coloniale et de l'histoire de la guerre.</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1" name="Google Shape;90;p19"/>
          <p:cNvSpPr txBox="1"/>
          <p:nvPr/>
        </p:nvSpPr>
        <p:spPr>
          <a:xfrm>
            <a:off x="176579" y="98962"/>
            <a:ext cx="2582221" cy="36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115000"/>
              </a:lnSpc>
              <a:defRPr sz="1100" b="1">
                <a:latin typeface="Helvetica Neue"/>
                <a:ea typeface="Helvetica Neue"/>
                <a:cs typeface="Helvetica Neue"/>
                <a:sym typeface="Helvetica Neue"/>
              </a:defRPr>
            </a:lvl1pPr>
          </a:lstStyle>
          <a:p>
            <a:r>
              <a:rPr lang="en-CA" dirty="0" err="1"/>
              <a:t>Exercice</a:t>
            </a:r>
            <a:r>
              <a:rPr lang="en-CA" dirty="0"/>
              <a:t> </a:t>
            </a:r>
            <a:r>
              <a:rPr lang="en-CA" dirty="0" err="1"/>
              <a:t>sommatif</a:t>
            </a:r>
            <a:endParaRPr lang="en-CA" dirty="0"/>
          </a:p>
        </p:txBody>
      </p:sp>
      <p:pic>
        <p:nvPicPr>
          <p:cNvPr id="4" name="Picture 3" descr="A person crawling on the street&#10;&#10;Description automatically generated">
            <a:extLst>
              <a:ext uri="{FF2B5EF4-FFF2-40B4-BE49-F238E27FC236}">
                <a16:creationId xmlns:a16="http://schemas.microsoft.com/office/drawing/2014/main" id="{287BD258-BC94-FE93-F9ED-7E59CA81C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401" y="523702"/>
            <a:ext cx="6051196" cy="3403798"/>
          </a:xfrm>
          <a:prstGeom prst="rect">
            <a:avLst/>
          </a:prstGeom>
        </p:spPr>
      </p:pic>
    </p:spTree>
    <p:extLst>
      <p:ext uri="{BB962C8B-B14F-4D97-AF65-F5344CB8AC3E}">
        <p14:creationId xmlns:p14="http://schemas.microsoft.com/office/powerpoint/2010/main" val="40340058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6036381" y="3098048"/>
            <a:ext cx="2635134" cy="1708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Touring Home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From</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Away</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Visiter son chez-soi depuis l’ailleurs</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panneau arrière, 1998. Dans cette série de photos, Yoon et des membres de sa famille (son mari et ses deux jeunes enfants) posent devant des sites touristiques et commerciaux de l'Île-du-Prince-Édouard.</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child looking at a statue of soldiers&#10;&#10;Description automatically generated">
            <a:extLst>
              <a:ext uri="{FF2B5EF4-FFF2-40B4-BE49-F238E27FC236}">
                <a16:creationId xmlns:a16="http://schemas.microsoft.com/office/drawing/2014/main" id="{EB901996-8344-6CB1-F917-79F8DE51C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77" y="249381"/>
            <a:ext cx="5609691" cy="4556795"/>
          </a:xfrm>
          <a:prstGeom prst="rect">
            <a:avLst/>
          </a:prstGeom>
        </p:spPr>
      </p:pic>
    </p:spTree>
    <p:extLst>
      <p:ext uri="{BB962C8B-B14F-4D97-AF65-F5344CB8AC3E}">
        <p14:creationId xmlns:p14="http://schemas.microsoft.com/office/powerpoint/2010/main" val="27881206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562272" y="4312740"/>
            <a:ext cx="6019453"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 vue de l’installation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between</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departure</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and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arrival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départ et arrivée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1997, au Musée d’art de Joliette, 2019. Cette œuvre est la première de Yoon incorporant audio et vidéo à être mise en exposition.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large white wall with clouds in the background&#10;&#10;Description automatically generated">
            <a:extLst>
              <a:ext uri="{FF2B5EF4-FFF2-40B4-BE49-F238E27FC236}">
                <a16:creationId xmlns:a16="http://schemas.microsoft.com/office/drawing/2014/main" id="{C76590A3-97BC-F8AB-BE38-031603CDB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271" y="232756"/>
            <a:ext cx="6019454" cy="4012969"/>
          </a:xfrm>
          <a:prstGeom prst="rect">
            <a:avLst/>
          </a:prstGeom>
        </p:spPr>
      </p:pic>
    </p:spTree>
    <p:extLst>
      <p:ext uri="{BB962C8B-B14F-4D97-AF65-F5344CB8AC3E}">
        <p14:creationId xmlns:p14="http://schemas.microsoft.com/office/powerpoint/2010/main" val="297540218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4098173" y="3775156"/>
            <a:ext cx="4573342" cy="86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vue de l’installation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Turning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Time [Pacific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Flyways</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Temps au tournant [Voies migratoires du Pacifique]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2022. Cette installation vidéo à dix-huit canaux faisait partie de l’exposition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About Time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(À propos du temps) tenue au Musée des beaux-arts de Vancouver en 2022.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room with a round railing and several pictures from it&#10;&#10;Description automatically generated with medium confidence">
            <a:extLst>
              <a:ext uri="{FF2B5EF4-FFF2-40B4-BE49-F238E27FC236}">
                <a16:creationId xmlns:a16="http://schemas.microsoft.com/office/drawing/2014/main" id="{EBAFFD8E-DB2B-CE43-89D6-51DB7B377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48" y="282632"/>
            <a:ext cx="3017708" cy="4523543"/>
          </a:xfrm>
          <a:prstGeom prst="rect">
            <a:avLst/>
          </a:prstGeom>
        </p:spPr>
      </p:pic>
    </p:spTree>
    <p:extLst>
      <p:ext uri="{BB962C8B-B14F-4D97-AF65-F5344CB8AC3E}">
        <p14:creationId xmlns:p14="http://schemas.microsoft.com/office/powerpoint/2010/main" val="36944396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7147833" y="4252322"/>
            <a:ext cx="1372711" cy="52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defTabSz="457200">
              <a:defRPr sz="1100" b="1">
                <a:latin typeface="Helvetica Neue"/>
                <a:ea typeface="Helvetica Neue"/>
                <a:cs typeface="Helvetica Neue"/>
                <a:sym typeface="Helvetica Neue"/>
              </a:defRPr>
            </a:pPr>
            <a:r>
              <a:rPr lang="en-CA" sz="1100" b="1" dirty="0" err="1">
                <a:sym typeface="Helvetica Neue"/>
              </a:rPr>
              <a:t>Photographie</a:t>
            </a:r>
            <a:r>
              <a:rPr lang="en-CA" sz="1100" b="1" dirty="0">
                <a:sym typeface="Helvetica Neue"/>
              </a:rPr>
              <a:t> de </a:t>
            </a:r>
            <a:r>
              <a:rPr lang="en-CA" sz="1100" b="1" dirty="0" err="1">
                <a:sym typeface="Helvetica Neue"/>
              </a:rPr>
              <a:t>Jin</a:t>
            </a:r>
            <a:r>
              <a:rPr lang="en-CA" sz="1100" b="1" dirty="0">
                <a:sym typeface="Helvetica Neue"/>
              </a:rPr>
              <a:t>-me Yoon.</a:t>
            </a:r>
            <a:endParaRPr dirty="0"/>
          </a:p>
        </p:txBody>
      </p:sp>
      <p:pic>
        <p:nvPicPr>
          <p:cNvPr id="4" name="Picture 3" descr="A person standing in front of water&#10;&#10;Description automatically generated">
            <a:extLst>
              <a:ext uri="{FF2B5EF4-FFF2-40B4-BE49-F238E27FC236}">
                <a16:creationId xmlns:a16="http://schemas.microsoft.com/office/drawing/2014/main" id="{53050EBE-3DA8-114D-7296-72FB0F765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45" y="257694"/>
            <a:ext cx="6773337" cy="4517816"/>
          </a:xfrm>
          <a:prstGeom prst="rect">
            <a:avLst/>
          </a:prstGeom>
        </p:spPr>
      </p:pic>
    </p:spTree>
    <p:extLst>
      <p:ext uri="{BB962C8B-B14F-4D97-AF65-F5344CB8AC3E}">
        <p14:creationId xmlns:p14="http://schemas.microsoft.com/office/powerpoint/2010/main" val="42378564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216;p40"/>
          <p:cNvSpPr txBox="1"/>
          <p:nvPr/>
        </p:nvSpPr>
        <p:spPr>
          <a:xfrm>
            <a:off x="1740356" y="4044996"/>
            <a:ext cx="5663287" cy="861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err="1">
                <a:effectLst/>
                <a:latin typeface="Helvetica Neue" panose="02000503000000020004" pitchFamily="2" charset="0"/>
                <a:ea typeface="Helvetica Neue" panose="02000503000000020004" pitchFamily="2" charset="0"/>
                <a:cs typeface="Helvetica Neue" panose="02000503000000020004" pitchFamily="2" charset="0"/>
              </a:rPr>
              <a:t>Becoming</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 Crane 1</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[Pacific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Flyways</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Devenir grue 1 [Voies migratoires du Pacifique]</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2022. Yoon imagine des futurs non colonialistes dans cette série de photos datant des dernières années, qui montre des jeunes d'origine coréenne exécutant la danse traditionnelle de la grue.</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person standing on a beach&#10;&#10;Description automatically generated">
            <a:extLst>
              <a:ext uri="{FF2B5EF4-FFF2-40B4-BE49-F238E27FC236}">
                <a16:creationId xmlns:a16="http://schemas.microsoft.com/office/drawing/2014/main" id="{891C7335-D03C-0C1A-BA45-9A57909AB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356" y="266312"/>
            <a:ext cx="5663287" cy="3712599"/>
          </a:xfrm>
          <a:prstGeom prst="rect">
            <a:avLst/>
          </a:prstGeom>
        </p:spPr>
      </p:pic>
    </p:spTree>
    <p:extLst>
      <p:ext uri="{BB962C8B-B14F-4D97-AF65-F5344CB8AC3E}">
        <p14:creationId xmlns:p14="http://schemas.microsoft.com/office/powerpoint/2010/main" val="32715462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6226232" y="3513577"/>
            <a:ext cx="2606305" cy="1369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 </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A Group of </a:t>
            </a:r>
            <a:r>
              <a:rPr lang="fr-CA" sz="1100" b="1" i="1" dirty="0" err="1">
                <a:effectLst/>
                <a:latin typeface="Helvetica Neue" panose="02000503000000020004" pitchFamily="2" charset="0"/>
                <a:ea typeface="Helvetica Neue" panose="02000503000000020004" pitchFamily="2" charset="0"/>
                <a:cs typeface="Helvetica Neue" panose="02000503000000020004" pitchFamily="2" charset="0"/>
              </a:rPr>
              <a:t>Sixty</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-Seven</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Un groupe de soixante-sept</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détail, vue frontale, 1996. Sans doute l’une des plus connues de Yoon, cette série montre comment les images photographiques façonnent le sens. </a:t>
            </a:r>
            <a:endParaRPr lang="en-CA" sz="1100" b="1"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person in a red shirt&#10;&#10;Description automatically generated">
            <a:extLst>
              <a:ext uri="{FF2B5EF4-FFF2-40B4-BE49-F238E27FC236}">
                <a16:creationId xmlns:a16="http://schemas.microsoft.com/office/drawing/2014/main" id="{51F90DCB-AD89-AD54-07C3-5678E994D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76" y="260350"/>
            <a:ext cx="5842000" cy="4622800"/>
          </a:xfrm>
          <a:prstGeom prst="rect">
            <a:avLst/>
          </a:prstGeom>
        </p:spPr>
      </p:pic>
    </p:spTree>
    <p:extLst>
      <p:ext uri="{BB962C8B-B14F-4D97-AF65-F5344CB8AC3E}">
        <p14:creationId xmlns:p14="http://schemas.microsoft.com/office/powerpoint/2010/main" val="470147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69974" y="4148753"/>
            <a:ext cx="6891250" cy="69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Jin-me Yoon,</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As It Is </a:t>
            </a:r>
            <a:r>
              <a:rPr lang="fr-CA" sz="1100" b="1" i="1"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Becoming</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[Seoul]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Telle qu’elle devient [Séoul]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 arrêt sur image, 2008. </a:t>
            </a:r>
            <a:r>
              <a:rPr lang="fr-CA" sz="1100" b="1" dirty="0">
                <a:latin typeface="Helvetica Neue" panose="02000503000000020004" pitchFamily="2" charset="0"/>
                <a:ea typeface="Helvetica Neue" panose="02000503000000020004" pitchFamily="2" charset="0"/>
                <a:cs typeface="Helvetica Neue" panose="02000503000000020004" pitchFamily="2" charset="0"/>
              </a:rPr>
              <a:t>L</a:t>
            </a: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es œuvres vidéo de mi-carrière de Yoon remettent en question la perception visuelle grâce à l’axe horizontal adopté par l’artiste pour se déplacer en un mouvement qui modifie radicalement le champ de vision de la personne spectatrice.</a:t>
            </a:r>
            <a:endParaRPr lang="en-CA" sz="1100" b="1"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group of people walking on a street&#10;&#10;Description automatically generated">
            <a:extLst>
              <a:ext uri="{FF2B5EF4-FFF2-40B4-BE49-F238E27FC236}">
                <a16:creationId xmlns:a16="http://schemas.microsoft.com/office/drawing/2014/main" id="{828FC4FE-3974-574A-69F3-8936A12E7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974" y="221326"/>
            <a:ext cx="6891251" cy="3876329"/>
          </a:xfrm>
          <a:prstGeom prst="rect">
            <a:avLst/>
          </a:prstGeom>
        </p:spPr>
      </p:pic>
    </p:spTree>
    <p:extLst>
      <p:ext uri="{BB962C8B-B14F-4D97-AF65-F5344CB8AC3E}">
        <p14:creationId xmlns:p14="http://schemas.microsoft.com/office/powerpoint/2010/main" val="4895683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1115940" y="4172724"/>
            <a:ext cx="6999317"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Jin-me Yoon,</a:t>
            </a:r>
            <a:r>
              <a:rPr lang="fr-CA" sz="1100" b="1" i="1" dirty="0">
                <a:solidFill>
                  <a:srgbClr val="212529"/>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effectLst/>
                <a:latin typeface="Helvetica Neue" panose="02000503000000020004" pitchFamily="2" charset="0"/>
                <a:ea typeface="Helvetica Neue" panose="02000503000000020004" pitchFamily="2" charset="0"/>
                <a:cs typeface="Helvetica Neue" panose="02000503000000020004" pitchFamily="2" charset="0"/>
              </a:rPr>
              <a:t>Dreaming</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 </a:t>
            </a:r>
            <a:r>
              <a:rPr lang="fr-CA" sz="1100" b="1" i="1" dirty="0" err="1">
                <a:effectLst/>
                <a:latin typeface="Helvetica Neue" panose="02000503000000020004" pitchFamily="2" charset="0"/>
                <a:ea typeface="Helvetica Neue" panose="02000503000000020004" pitchFamily="2" charset="0"/>
                <a:cs typeface="Helvetica Neue" panose="02000503000000020004" pitchFamily="2" charset="0"/>
              </a:rPr>
              <a:t>Birds</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 Know No </a:t>
            </a:r>
            <a:r>
              <a:rPr lang="fr-CA" sz="1100" b="1" i="1" dirty="0" err="1">
                <a:effectLst/>
                <a:latin typeface="Helvetica Neue" panose="02000503000000020004" pitchFamily="2" charset="0"/>
                <a:ea typeface="Helvetica Neue" panose="02000503000000020004" pitchFamily="2" charset="0"/>
                <a:cs typeface="Helvetica Neue" panose="02000503000000020004" pitchFamily="2" charset="0"/>
              </a:rPr>
              <a:t>Borders</a:t>
            </a:r>
            <a:r>
              <a:rPr lang="fr-CA" sz="1100" b="1" dirty="0">
                <a:latin typeface="Helvetica Neue" panose="02000503000000020004" pitchFamily="2" charset="0"/>
                <a:ea typeface="Helvetica Neue" panose="02000503000000020004" pitchFamily="2" charset="0"/>
                <a:cs typeface="Helvetica Neue" panose="02000503000000020004" pitchFamily="2" charset="0"/>
              </a:rPr>
              <a:t> </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a:t>
            </a:r>
            <a:r>
              <a:rPr lang="fr-CA" sz="1100" b="1" i="1" dirty="0">
                <a:effectLst/>
                <a:latin typeface="Helvetica Neue" panose="02000503000000020004" pitchFamily="2" charset="0"/>
                <a:ea typeface="Helvetica Neue" panose="02000503000000020004" pitchFamily="2" charset="0"/>
                <a:cs typeface="Helvetica Neue" panose="02000503000000020004" pitchFamily="2" charset="0"/>
              </a:rPr>
              <a:t>Les oiseaux rêveurs font fi des frontières</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arrêt sur image, 2021. Dans cette vidéo, Yoon établit un lien entre les terres situées sur le territoire ancestral non cédé de la nation </a:t>
            </a:r>
            <a:b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br>
            <a:r>
              <a:rPr lang="fr-CA" sz="1100" b="1" dirty="0" err="1">
                <a:effectLst/>
                <a:latin typeface="Helvetica Neue" panose="02000503000000020004" pitchFamily="2" charset="0"/>
                <a:ea typeface="Helvetica Neue" panose="02000503000000020004" pitchFamily="2" charset="0"/>
                <a:cs typeface="Helvetica Neue" panose="02000503000000020004" pitchFamily="2" charset="0"/>
              </a:rPr>
              <a:t>Tsleil-Waututh</a:t>
            </a:r>
            <a:r>
              <a:rPr lang="fr-CA" sz="1100" b="1" dirty="0">
                <a:effectLst/>
                <a:latin typeface="Helvetica Neue" panose="02000503000000020004" pitchFamily="2" charset="0"/>
                <a:ea typeface="Helvetica Neue" panose="02000503000000020004" pitchFamily="2" charset="0"/>
                <a:cs typeface="Helvetica Neue" panose="02000503000000020004" pitchFamily="2" charset="0"/>
              </a:rPr>
              <a:t> et les terres situées près de la zone démilitarisée (DMZ) entre la Corée du Nord et la Corée du Sud.</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3" name="Picture 2" descr="A person looking at a lake&#10;&#10;Description automatically generated">
            <a:extLst>
              <a:ext uri="{FF2B5EF4-FFF2-40B4-BE49-F238E27FC236}">
                <a16:creationId xmlns:a16="http://schemas.microsoft.com/office/drawing/2014/main" id="{B02DBC40-14B4-1E59-1EEE-5833FFCC0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941" y="174516"/>
            <a:ext cx="6999317" cy="3937116"/>
          </a:xfrm>
          <a:prstGeom prst="rect">
            <a:avLst/>
          </a:prstGeom>
        </p:spPr>
      </p:pic>
    </p:spTree>
    <p:extLst>
      <p:ext uri="{BB962C8B-B14F-4D97-AF65-F5344CB8AC3E}">
        <p14:creationId xmlns:p14="http://schemas.microsoft.com/office/powerpoint/2010/main" val="32493058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2290386" y="3707097"/>
            <a:ext cx="4563225" cy="692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Feuillet de propagande montrant un soldat nord-coréen divisant la péninsule coréenne à l'aide d'un couteau, tandis qu'un soldat de l'ONU tente de la recoller, v.1950.</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3" name="Picture 2" descr="A green and white sign with a person cutting a piece of paper&#10;&#10;Description automatically generated">
            <a:extLst>
              <a:ext uri="{FF2B5EF4-FFF2-40B4-BE49-F238E27FC236}">
                <a16:creationId xmlns:a16="http://schemas.microsoft.com/office/drawing/2014/main" id="{1970E7A9-8CAC-7DF7-3020-E3CDE8E5E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386" y="660811"/>
            <a:ext cx="4563225" cy="2929590"/>
          </a:xfrm>
          <a:prstGeom prst="rect">
            <a:avLst/>
          </a:prstGeom>
        </p:spPr>
      </p:pic>
    </p:spTree>
    <p:extLst>
      <p:ext uri="{BB962C8B-B14F-4D97-AF65-F5344CB8AC3E}">
        <p14:creationId xmlns:p14="http://schemas.microsoft.com/office/powerpoint/2010/main" val="36543891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6217920" y="4223379"/>
            <a:ext cx="2493819" cy="52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lvl="0" hangingPunct="1">
              <a:defRPr/>
            </a:pP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Chars canadiens Sherman en mouvement en Corée, juillet 1952.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group of tanks driving on a river&#10;&#10;Description automatically generated">
            <a:extLst>
              <a:ext uri="{FF2B5EF4-FFF2-40B4-BE49-F238E27FC236}">
                <a16:creationId xmlns:a16="http://schemas.microsoft.com/office/drawing/2014/main" id="{AF776614-606E-28AA-5FD0-B5B6FE739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1" y="375483"/>
            <a:ext cx="5706375" cy="4371084"/>
          </a:xfrm>
          <a:prstGeom prst="rect">
            <a:avLst/>
          </a:prstGeom>
        </p:spPr>
      </p:pic>
    </p:spTree>
    <p:extLst>
      <p:ext uri="{BB962C8B-B14F-4D97-AF65-F5344CB8AC3E}">
        <p14:creationId xmlns:p14="http://schemas.microsoft.com/office/powerpoint/2010/main" val="932844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0;p14">
            <a:extLst>
              <a:ext uri="{FF2B5EF4-FFF2-40B4-BE49-F238E27FC236}">
                <a16:creationId xmlns:a16="http://schemas.microsoft.com/office/drawing/2014/main" id="{6AC285BC-FD99-074B-A550-9EDD86D2BA43}"/>
              </a:ext>
            </a:extLst>
          </p:cNvPr>
          <p:cNvSpPr txBox="1"/>
          <p:nvPr/>
        </p:nvSpPr>
        <p:spPr>
          <a:xfrm>
            <a:off x="4472248" y="4391712"/>
            <a:ext cx="2493819" cy="523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lvl="0" hangingPunct="1">
              <a:defRPr/>
            </a:pPr>
            <a:r>
              <a:rPr lang="fr-CA" sz="11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Ambassade de la République de Corée à Ottawa, Ontario.</a:t>
            </a:r>
            <a:r>
              <a:rPr lang="en-CA" sz="1100" b="1"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CA" sz="11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flag flying in the wind&#10;&#10;Description automatically generated">
            <a:extLst>
              <a:ext uri="{FF2B5EF4-FFF2-40B4-BE49-F238E27FC236}">
                <a16:creationId xmlns:a16="http://schemas.microsoft.com/office/drawing/2014/main" id="{AE536A02-9EE5-9D6C-0591-8882692F8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12" y="228600"/>
            <a:ext cx="3886360" cy="4686300"/>
          </a:xfrm>
          <a:prstGeom prst="rect">
            <a:avLst/>
          </a:prstGeom>
        </p:spPr>
      </p:pic>
    </p:spTree>
    <p:extLst>
      <p:ext uri="{BB962C8B-B14F-4D97-AF65-F5344CB8AC3E}">
        <p14:creationId xmlns:p14="http://schemas.microsoft.com/office/powerpoint/2010/main" val="3318762956"/>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1332</TotalTime>
  <Words>407</Words>
  <Application>Microsoft Office PowerPoint</Application>
  <PresentationFormat>On-screen Show (16:9)</PresentationFormat>
  <Paragraphs>41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Anderson</dc:creator>
  <cp:lastModifiedBy>Annie Champagne </cp:lastModifiedBy>
  <cp:revision>93</cp:revision>
  <dcterms:modified xsi:type="dcterms:W3CDTF">2023-10-20T14:43:20Z</dcterms:modified>
</cp:coreProperties>
</file>