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83" r:id="rId4"/>
    <p:sldId id="284" r:id="rId5"/>
    <p:sldId id="285" r:id="rId6"/>
    <p:sldId id="340" r:id="rId7"/>
    <p:sldId id="292" r:id="rId8"/>
    <p:sldId id="293" r:id="rId9"/>
    <p:sldId id="352" r:id="rId10"/>
    <p:sldId id="341" r:id="rId11"/>
    <p:sldId id="287" r:id="rId12"/>
    <p:sldId id="288" r:id="rId13"/>
    <p:sldId id="342" r:id="rId14"/>
    <p:sldId id="322" r:id="rId15"/>
    <p:sldId id="299" r:id="rId16"/>
    <p:sldId id="343" r:id="rId17"/>
    <p:sldId id="344" r:id="rId18"/>
    <p:sldId id="345" r:id="rId19"/>
    <p:sldId id="301" r:id="rId20"/>
    <p:sldId id="346" r:id="rId21"/>
    <p:sldId id="347" r:id="rId22"/>
    <p:sldId id="328" r:id="rId23"/>
    <p:sldId id="334" r:id="rId24"/>
    <p:sldId id="348" r:id="rId25"/>
    <p:sldId id="349" r:id="rId26"/>
    <p:sldId id="350" r:id="rId27"/>
    <p:sldId id="321" r:id="rId28"/>
    <p:sldId id="338" r:id="rId29"/>
    <p:sldId id="351" r:id="rId30"/>
    <p:sldId id="339" r:id="rId3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8"/>
    <p:restoredTop sz="90068" autoAdjust="0"/>
  </p:normalViewPr>
  <p:slideViewPr>
    <p:cSldViewPr snapToGrid="0" snapToObjects="1">
      <p:cViewPr varScale="1">
        <p:scale>
          <a:sx n="153" d="100"/>
          <a:sy n="153" d="100"/>
        </p:scale>
        <p:origin x="39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28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51340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801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59425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91015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1796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57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32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534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334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76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45265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9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768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51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695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642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073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240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7095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894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372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660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517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31990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29862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22174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48471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75393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44341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automatically generated">
            <a:extLst>
              <a:ext uri="{FF2B5EF4-FFF2-40B4-BE49-F238E27FC236}">
                <a16:creationId xmlns:a16="http://schemas.microsoft.com/office/drawing/2014/main" id="{0E117076-CDC1-FF46-EEA2-81B1258FD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 y="0"/>
            <a:ext cx="9137335" cy="51435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2290387" y="3707097"/>
            <a:ext cx="4563224" cy="523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Canada Post, Multiculturalism</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commemorative stamp designed by Friedrich G. Peter, issued on April 5, 1990.</a:t>
            </a:r>
          </a:p>
        </p:txBody>
      </p:sp>
      <p:pic>
        <p:nvPicPr>
          <p:cNvPr id="4" name="Picture 3" descr="A stamp with colorful shapes&#10;&#10;Description automatically generated">
            <a:extLst>
              <a:ext uri="{FF2B5EF4-FFF2-40B4-BE49-F238E27FC236}">
                <a16:creationId xmlns:a16="http://schemas.microsoft.com/office/drawing/2014/main" id="{4188A7E9-640B-3240-925D-8A46661D3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387" y="589650"/>
            <a:ext cx="4563225" cy="3022396"/>
          </a:xfrm>
          <a:prstGeom prst="rect">
            <a:avLst/>
          </a:prstGeom>
        </p:spPr>
      </p:pic>
    </p:spTree>
    <p:extLst>
      <p:ext uri="{BB962C8B-B14F-4D97-AF65-F5344CB8AC3E}">
        <p14:creationId xmlns:p14="http://schemas.microsoft.com/office/powerpoint/2010/main" val="89000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630892" y="4376545"/>
            <a:ext cx="5882216" cy="35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Chung Soon Chin Yoon holding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c.1960.</a:t>
            </a:r>
          </a:p>
        </p:txBody>
      </p:sp>
      <p:pic>
        <p:nvPicPr>
          <p:cNvPr id="4" name="Picture 3" descr="A person holding a baby&#10;&#10;Description automatically generated">
            <a:extLst>
              <a:ext uri="{FF2B5EF4-FFF2-40B4-BE49-F238E27FC236}">
                <a16:creationId xmlns:a16="http://schemas.microsoft.com/office/drawing/2014/main" id="{6CC7D410-C54D-C10E-7025-FC5941039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892" y="275387"/>
            <a:ext cx="5882216" cy="4013980"/>
          </a:xfrm>
          <a:prstGeom prst="rect">
            <a:avLst/>
          </a:prstGeom>
        </p:spPr>
      </p:pic>
    </p:spTree>
    <p:extLst>
      <p:ext uri="{BB962C8B-B14F-4D97-AF65-F5344CB8AC3E}">
        <p14:creationId xmlns:p14="http://schemas.microsoft.com/office/powerpoint/2010/main" val="26976252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88551" y="4337642"/>
            <a:ext cx="6589678" cy="35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lvl="0" hangingPunct="1">
              <a:defRPr/>
            </a:pPr>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her BFA Graduation Exhibition, Emily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Carr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Institute of Art &amp; Design, 1990.</a:t>
            </a:r>
          </a:p>
        </p:txBody>
      </p:sp>
      <p:pic>
        <p:nvPicPr>
          <p:cNvPr id="3" name="Picture 2" descr="A person sitting in front of a wall with pictures&#10;&#10;Description automatically generated">
            <a:extLst>
              <a:ext uri="{FF2B5EF4-FFF2-40B4-BE49-F238E27FC236}">
                <a16:creationId xmlns:a16="http://schemas.microsoft.com/office/drawing/2014/main" id="{8A3A8E5F-2234-4211-84F5-6FD8DE3DD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550" y="271334"/>
            <a:ext cx="6589679" cy="3974082"/>
          </a:xfrm>
          <a:prstGeom prst="rect">
            <a:avLst/>
          </a:prstGeom>
        </p:spPr>
      </p:pic>
    </p:spTree>
    <p:extLst>
      <p:ext uri="{BB962C8B-B14F-4D97-AF65-F5344CB8AC3E}">
        <p14:creationId xmlns:p14="http://schemas.microsoft.com/office/powerpoint/2010/main" val="17519258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4979324" y="3992891"/>
            <a:ext cx="3823855" cy="86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Fugitive (Unbidden) #3</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2004. This is a</a:t>
            </a:r>
          </a:p>
          <a:p>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transitional work in Yoon’s oeuvre that moves her art into reflections on difficult histories and the mobility of diasporic memory.</a:t>
            </a:r>
          </a:p>
        </p:txBody>
      </p:sp>
      <p:pic>
        <p:nvPicPr>
          <p:cNvPr id="4" name="Picture 3" descr="A person in a swamp&#10;&#10;Description automatically generated">
            <a:extLst>
              <a:ext uri="{FF2B5EF4-FFF2-40B4-BE49-F238E27FC236}">
                <a16:creationId xmlns:a16="http://schemas.microsoft.com/office/drawing/2014/main" id="{517D374C-93A1-F06E-4069-C44F4C59C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21" y="264308"/>
            <a:ext cx="4555897" cy="4590325"/>
          </a:xfrm>
          <a:prstGeom prst="rect">
            <a:avLst/>
          </a:prstGeom>
        </p:spPr>
      </p:pic>
    </p:spTree>
    <p:extLst>
      <p:ext uri="{BB962C8B-B14F-4D97-AF65-F5344CB8AC3E}">
        <p14:creationId xmlns:p14="http://schemas.microsoft.com/office/powerpoint/2010/main" val="11398793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525907" y="4367464"/>
            <a:ext cx="6092187" cy="35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Jin-me Yoon, photograph by Ian Kenji Barbour.</a:t>
            </a:r>
          </a:p>
        </p:txBody>
      </p:sp>
      <p:pic>
        <p:nvPicPr>
          <p:cNvPr id="4" name="Picture 3" descr="A person taking a picture of himself on a tripod&#10;&#10;Description automatically generated">
            <a:extLst>
              <a:ext uri="{FF2B5EF4-FFF2-40B4-BE49-F238E27FC236}">
                <a16:creationId xmlns:a16="http://schemas.microsoft.com/office/drawing/2014/main" id="{0068F13C-E40E-72F0-DE50-3B78A7A27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907" y="212321"/>
            <a:ext cx="6092186" cy="4061457"/>
          </a:xfrm>
          <a:prstGeom prst="rect">
            <a:avLst/>
          </a:prstGeom>
        </p:spPr>
      </p:pic>
    </p:spTree>
    <p:extLst>
      <p:ext uri="{BB962C8B-B14F-4D97-AF65-F5344CB8AC3E}">
        <p14:creationId xmlns:p14="http://schemas.microsoft.com/office/powerpoint/2010/main" val="4265054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488871" y="4040747"/>
            <a:ext cx="3732416" cy="86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Souvenirs of the Self (Lake Louise)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1991. In each photograph from this series, Yoon poses in the same expressionless pose in front of tourist destinations in Banff, Alberta.</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CA" dirty="0"/>
              <a:t>1</a:t>
            </a:r>
            <a:endParaRPr dirty="0"/>
          </a:p>
        </p:txBody>
      </p:sp>
      <p:pic>
        <p:nvPicPr>
          <p:cNvPr id="3" name="Picture 2" descr="A person standing in front of a frozen lake&#10;&#10;Description automatically generated">
            <a:extLst>
              <a:ext uri="{FF2B5EF4-FFF2-40B4-BE49-F238E27FC236}">
                <a16:creationId xmlns:a16="http://schemas.microsoft.com/office/drawing/2014/main" id="{8028E992-23D9-C79B-3EDC-420ABE5D4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902" y="460375"/>
            <a:ext cx="2961409" cy="4442114"/>
          </a:xfrm>
          <a:prstGeom prst="rect">
            <a:avLst/>
          </a:prstGeom>
        </p:spPr>
      </p:pic>
    </p:spTree>
    <p:extLst>
      <p:ext uri="{BB962C8B-B14F-4D97-AF65-F5344CB8AC3E}">
        <p14:creationId xmlns:p14="http://schemas.microsoft.com/office/powerpoint/2010/main" val="3368302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513810" y="4040747"/>
            <a:ext cx="3732416"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Souvenirs of the Self (Banff Springs Hotel)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1991. This series of photographs and accompanying postcard set was created while Yoon was working on her MFA at Concordia University.</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CA" dirty="0"/>
              <a:t>1</a:t>
            </a:r>
            <a:endParaRPr dirty="0"/>
          </a:p>
        </p:txBody>
      </p:sp>
      <p:pic>
        <p:nvPicPr>
          <p:cNvPr id="4" name="Picture 3" descr="A person standing in front of a mountain&#10;&#10;Description automatically generated">
            <a:extLst>
              <a:ext uri="{FF2B5EF4-FFF2-40B4-BE49-F238E27FC236}">
                <a16:creationId xmlns:a16="http://schemas.microsoft.com/office/drawing/2014/main" id="{15E09D71-0A3A-8F74-FA6A-5484AABA1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689" y="460375"/>
            <a:ext cx="2975955" cy="4463933"/>
          </a:xfrm>
          <a:prstGeom prst="rect">
            <a:avLst/>
          </a:prstGeom>
        </p:spPr>
      </p:pic>
    </p:spTree>
    <p:extLst>
      <p:ext uri="{BB962C8B-B14F-4D97-AF65-F5344CB8AC3E}">
        <p14:creationId xmlns:p14="http://schemas.microsoft.com/office/powerpoint/2010/main" val="18997943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488873" y="4040747"/>
            <a:ext cx="3757353" cy="1031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Jin-me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Souvenirs of the Self (Bankhead)</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1991. In their postcard forms, the photographs are accompanied by captions that highlight the disconnect between the represented image and the representation the image critiques.</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CA" dirty="0"/>
              <a:t>1</a:t>
            </a:r>
            <a:endParaRPr dirty="0"/>
          </a:p>
        </p:txBody>
      </p:sp>
      <p:pic>
        <p:nvPicPr>
          <p:cNvPr id="3" name="Picture 2" descr="A person standing in front of a table&#10;&#10;Description automatically generated">
            <a:extLst>
              <a:ext uri="{FF2B5EF4-FFF2-40B4-BE49-F238E27FC236}">
                <a16:creationId xmlns:a16="http://schemas.microsoft.com/office/drawing/2014/main" id="{9F3E53C8-E863-272A-CF14-1768672A5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542" y="460375"/>
            <a:ext cx="2961409" cy="4442114"/>
          </a:xfrm>
          <a:prstGeom prst="rect">
            <a:avLst/>
          </a:prstGeom>
        </p:spPr>
      </p:pic>
    </p:spTree>
    <p:extLst>
      <p:ext uri="{BB962C8B-B14F-4D97-AF65-F5344CB8AC3E}">
        <p14:creationId xmlns:p14="http://schemas.microsoft.com/office/powerpoint/2010/main" val="29238921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247805" y="3871471"/>
            <a:ext cx="3998422"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Jin-me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Souvenirs of the Self (Rocky Mountain Bus Tour)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1991–2000. Yoon uses formal elements to produce staged and conscious representations that interrogate the conditions of belonging to a settler colonial nation.</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CA" dirty="0"/>
              <a:t>1</a:t>
            </a:r>
            <a:endParaRPr dirty="0"/>
          </a:p>
        </p:txBody>
      </p:sp>
      <p:pic>
        <p:nvPicPr>
          <p:cNvPr id="4" name="Picture 3" descr="A group of people standing in front of a bus&#10;&#10;Description automatically generated">
            <a:extLst>
              <a:ext uri="{FF2B5EF4-FFF2-40B4-BE49-F238E27FC236}">
                <a16:creationId xmlns:a16="http://schemas.microsoft.com/office/drawing/2014/main" id="{C5870096-F112-778C-60D2-47C74940C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689" y="460376"/>
            <a:ext cx="2717663" cy="4442114"/>
          </a:xfrm>
          <a:prstGeom prst="rect">
            <a:avLst/>
          </a:prstGeom>
        </p:spPr>
      </p:pic>
    </p:spTree>
    <p:extLst>
      <p:ext uri="{BB962C8B-B14F-4D97-AF65-F5344CB8AC3E}">
        <p14:creationId xmlns:p14="http://schemas.microsoft.com/office/powerpoint/2010/main" val="8100161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363287" y="4098203"/>
            <a:ext cx="6417426" cy="35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Untunnelling</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Vision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2020.</a:t>
            </a: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US" dirty="0"/>
              <a:t>2</a:t>
            </a:r>
            <a:endParaRPr dirty="0"/>
          </a:p>
        </p:txBody>
      </p:sp>
      <p:pic>
        <p:nvPicPr>
          <p:cNvPr id="3" name="Picture 2" descr="A group of people standing in a line&#10;&#10;Description automatically generated">
            <a:extLst>
              <a:ext uri="{FF2B5EF4-FFF2-40B4-BE49-F238E27FC236}">
                <a16:creationId xmlns:a16="http://schemas.microsoft.com/office/drawing/2014/main" id="{9F84ACC4-2AC4-F8B5-F702-1C33CF4DB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287" y="620973"/>
            <a:ext cx="6417425" cy="3383134"/>
          </a:xfrm>
          <a:prstGeom prst="rect">
            <a:avLst/>
          </a:prstGeom>
        </p:spPr>
      </p:pic>
    </p:spTree>
    <p:extLst>
      <p:ext uri="{BB962C8B-B14F-4D97-AF65-F5344CB8AC3E}">
        <p14:creationId xmlns:p14="http://schemas.microsoft.com/office/powerpoint/2010/main" val="42503916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Google Shape;60;p14"/>
          <p:cNvSpPr txBox="1"/>
          <p:nvPr/>
        </p:nvSpPr>
        <p:spPr>
          <a:xfrm>
            <a:off x="6942105" y="3664690"/>
            <a:ext cx="1577009" cy="1200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Installation view of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As It Is Becoming (Seoul)</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2008, at Kamloops Art Gallery, 2022.</a:t>
            </a:r>
          </a:p>
        </p:txBody>
      </p:sp>
      <p:pic>
        <p:nvPicPr>
          <p:cNvPr id="4" name="Picture 3" descr="A group of people in a room with a large screen&#10;&#10;Description automatically generated">
            <a:extLst>
              <a:ext uri="{FF2B5EF4-FFF2-40B4-BE49-F238E27FC236}">
                <a16:creationId xmlns:a16="http://schemas.microsoft.com/office/drawing/2014/main" id="{0C22D51E-8949-97E7-E1FA-1D274C196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6" y="278513"/>
            <a:ext cx="6566537" cy="4586473"/>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251065" y="4098203"/>
            <a:ext cx="6641868" cy="523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Untunnelling</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Vision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2020. This multimedia installation encompasses elements of social practice and performance. </a:t>
            </a: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US" dirty="0"/>
              <a:t>2</a:t>
            </a:r>
            <a:endParaRPr dirty="0"/>
          </a:p>
        </p:txBody>
      </p:sp>
      <p:pic>
        <p:nvPicPr>
          <p:cNvPr id="5" name="Picture 4" descr="A group of people sitting in a field&#10;&#10;Description automatically generated">
            <a:extLst>
              <a:ext uri="{FF2B5EF4-FFF2-40B4-BE49-F238E27FC236}">
                <a16:creationId xmlns:a16="http://schemas.microsoft.com/office/drawing/2014/main" id="{BF525484-C485-C5B5-EC38-A2DBD4196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065" y="528561"/>
            <a:ext cx="6641869" cy="3501456"/>
          </a:xfrm>
          <a:prstGeom prst="rect">
            <a:avLst/>
          </a:prstGeom>
        </p:spPr>
      </p:pic>
    </p:spTree>
    <p:extLst>
      <p:ext uri="{BB962C8B-B14F-4D97-AF65-F5344CB8AC3E}">
        <p14:creationId xmlns:p14="http://schemas.microsoft.com/office/powerpoint/2010/main" val="41971919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76250" y="4222894"/>
            <a:ext cx="6791498"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Untunnelling</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Vision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2020. The video for this work is structured in three parts, which use different camera techniques to picture multiple concepts of time, resisting colonial narratives of progress.</a:t>
            </a: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US" dirty="0"/>
              <a:t>2</a:t>
            </a:r>
            <a:endParaRPr dirty="0"/>
          </a:p>
        </p:txBody>
      </p:sp>
      <p:pic>
        <p:nvPicPr>
          <p:cNvPr id="3" name="Picture 2" descr="A group of people standing in a tunnel&#10;&#10;Description automatically generated">
            <a:extLst>
              <a:ext uri="{FF2B5EF4-FFF2-40B4-BE49-F238E27FC236}">
                <a16:creationId xmlns:a16="http://schemas.microsoft.com/office/drawing/2014/main" id="{EF6C81D4-61DB-55A6-CAC0-1A4CFEE90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250" y="551465"/>
            <a:ext cx="6791498" cy="3580338"/>
          </a:xfrm>
          <a:prstGeom prst="rect">
            <a:avLst/>
          </a:prstGeom>
        </p:spPr>
      </p:pic>
    </p:spTree>
    <p:extLst>
      <p:ext uri="{BB962C8B-B14F-4D97-AF65-F5344CB8AC3E}">
        <p14:creationId xmlns:p14="http://schemas.microsoft.com/office/powerpoint/2010/main" val="18246595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907876" y="2733136"/>
            <a:ext cx="1739642" cy="2046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Upon the Wreckage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Untunnelling</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Vision)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2020. This photograph pictures a parcel of Tsuut’ina Nation land located outside of the city of Calgary, a site that the Canadian armed forces leased for war simulations.</a:t>
            </a: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dirty="0"/>
              <a:t>Learning Activity #</a:t>
            </a:r>
            <a:r>
              <a:rPr lang="en-US" dirty="0"/>
              <a:t>2</a:t>
            </a:r>
            <a:endParaRPr dirty="0"/>
          </a:p>
        </p:txBody>
      </p:sp>
      <p:pic>
        <p:nvPicPr>
          <p:cNvPr id="5" name="Picture 4" descr="A large pile of rubble in a grassy area&#10;&#10;Description automatically generated">
            <a:extLst>
              <a:ext uri="{FF2B5EF4-FFF2-40B4-BE49-F238E27FC236}">
                <a16:creationId xmlns:a16="http://schemas.microsoft.com/office/drawing/2014/main" id="{57BA5A9D-F72E-048C-0FBA-02BA48582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82" y="581891"/>
            <a:ext cx="6326087" cy="4197927"/>
          </a:xfrm>
          <a:prstGeom prst="rect">
            <a:avLst/>
          </a:prstGeom>
        </p:spPr>
      </p:pic>
    </p:spTree>
    <p:extLst>
      <p:ext uri="{BB962C8B-B14F-4D97-AF65-F5344CB8AC3E}">
        <p14:creationId xmlns:p14="http://schemas.microsoft.com/office/powerpoint/2010/main" val="10429444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305473" y="4228621"/>
            <a:ext cx="6533054"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dreaming collective knows no history (US Embassy to Japanese Embassy, Seoul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2006. One of Yoon’s “lateral explorations” of embodied histories and sites of significance, this video was created during a residency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Ssamzie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Space in Seoul.</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a:t>Culminating Task</a:t>
            </a:r>
            <a:endParaRPr dirty="0"/>
          </a:p>
        </p:txBody>
      </p:sp>
      <p:pic>
        <p:nvPicPr>
          <p:cNvPr id="3" name="Picture 2" descr="A person lying on the ground in a city&#10;&#10;Description automatically generated">
            <a:extLst>
              <a:ext uri="{FF2B5EF4-FFF2-40B4-BE49-F238E27FC236}">
                <a16:creationId xmlns:a16="http://schemas.microsoft.com/office/drawing/2014/main" id="{C8504F54-DCEC-A46B-F733-8CA4A2E73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473" y="490451"/>
            <a:ext cx="6533054" cy="3674843"/>
          </a:xfrm>
          <a:prstGeom prst="rect">
            <a:avLst/>
          </a:prstGeom>
        </p:spPr>
      </p:pic>
    </p:spTree>
    <p:extLst>
      <p:ext uri="{BB962C8B-B14F-4D97-AF65-F5344CB8AC3E}">
        <p14:creationId xmlns:p14="http://schemas.microsoft.com/office/powerpoint/2010/main" val="16296623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338536" y="4182796"/>
            <a:ext cx="6466928"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dreaming collective knows no history (US Embassy to Japanese Embassy, Seoul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2006. In this video, Yoon drags her body along the ground between the Japanese and U.S. embassies in Seoul, summoning histories of Japanese colonialism and American imperialism in Korea.</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a:t>Culminating Task</a:t>
            </a:r>
            <a:endParaRPr dirty="0"/>
          </a:p>
        </p:txBody>
      </p:sp>
      <p:pic>
        <p:nvPicPr>
          <p:cNvPr id="4" name="Picture 3" descr="A person doing push ups on the street&#10;&#10;Description automatically generated">
            <a:extLst>
              <a:ext uri="{FF2B5EF4-FFF2-40B4-BE49-F238E27FC236}">
                <a16:creationId xmlns:a16="http://schemas.microsoft.com/office/drawing/2014/main" id="{2C2A79FB-410E-C173-5159-641862E86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536" y="475798"/>
            <a:ext cx="6466927" cy="3637646"/>
          </a:xfrm>
          <a:prstGeom prst="rect">
            <a:avLst/>
          </a:prstGeom>
        </p:spPr>
      </p:pic>
    </p:spTree>
    <p:extLst>
      <p:ext uri="{BB962C8B-B14F-4D97-AF65-F5344CB8AC3E}">
        <p14:creationId xmlns:p14="http://schemas.microsoft.com/office/powerpoint/2010/main" val="18600124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338536" y="4166170"/>
            <a:ext cx="6466928"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The dreaming collective knows no history (US Embassy to Japanese Embassy, Seoul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2006. Sound is an important element of this work, in which we hear Yoon’s laboured breathing as she pushes along the ground on a squeaky wheeled platform.</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a:t>Culminating Task</a:t>
            </a:r>
            <a:endParaRPr dirty="0"/>
          </a:p>
        </p:txBody>
      </p:sp>
      <p:pic>
        <p:nvPicPr>
          <p:cNvPr id="3" name="Picture 2" descr="A person lying on the ground in front of a bus&#10;&#10;Description automatically generated">
            <a:extLst>
              <a:ext uri="{FF2B5EF4-FFF2-40B4-BE49-F238E27FC236}">
                <a16:creationId xmlns:a16="http://schemas.microsoft.com/office/drawing/2014/main" id="{6B2009D4-25ED-AA97-48EE-C53CF35F0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536" y="460375"/>
            <a:ext cx="6466928" cy="3637647"/>
          </a:xfrm>
          <a:prstGeom prst="rect">
            <a:avLst/>
          </a:prstGeom>
        </p:spPr>
      </p:pic>
    </p:spTree>
    <p:extLst>
      <p:ext uri="{BB962C8B-B14F-4D97-AF65-F5344CB8AC3E}">
        <p14:creationId xmlns:p14="http://schemas.microsoft.com/office/powerpoint/2010/main" val="11379676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421476" y="4166170"/>
            <a:ext cx="6301047"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As It is Becoming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Beppu</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Atomic Treatment Centre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(video still), 2008. This video series extends Yoon’s lateral explorations to sites in Japan, highlighting entangled colonial and wartime histories.</a:t>
            </a: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a:t>Culminating Task</a:t>
            </a:r>
            <a:endParaRPr dirty="0"/>
          </a:p>
        </p:txBody>
      </p:sp>
      <p:pic>
        <p:nvPicPr>
          <p:cNvPr id="4" name="Picture 3" descr="A person crawling on the street&#10;&#10;Description automatically generated">
            <a:extLst>
              <a:ext uri="{FF2B5EF4-FFF2-40B4-BE49-F238E27FC236}">
                <a16:creationId xmlns:a16="http://schemas.microsoft.com/office/drawing/2014/main" id="{287BD258-BC94-FE93-F9ED-7E59CA81C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476" y="541103"/>
            <a:ext cx="6301047" cy="3544339"/>
          </a:xfrm>
          <a:prstGeom prst="rect">
            <a:avLst/>
          </a:prstGeom>
        </p:spPr>
      </p:pic>
    </p:spTree>
    <p:extLst>
      <p:ext uri="{BB962C8B-B14F-4D97-AF65-F5344CB8AC3E}">
        <p14:creationId xmlns:p14="http://schemas.microsoft.com/office/powerpoint/2010/main" val="40340058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6044695" y="3436603"/>
            <a:ext cx="2635134" cy="1369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Jin-me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Touring Home From Away </a:t>
            </a:r>
            <a:r>
              <a:rPr lang="en-CA" sz="1100" b="1" dirty="0">
                <a:latin typeface="Helvetica Neue" panose="02000503000000020004" pitchFamily="2" charset="0"/>
                <a:ea typeface="Helvetica Neue" panose="02000503000000020004" pitchFamily="2" charset="0"/>
                <a:cs typeface="Helvetica Neue" panose="02000503000000020004" pitchFamily="2" charset="0"/>
              </a:rPr>
              <a:t>(back panel), 1998. In this photo series, Yoon and members of her family (her husband and two young children) pose in front of tourist and commercial sites on Prince Edward Island.</a:t>
            </a:r>
          </a:p>
        </p:txBody>
      </p:sp>
      <p:pic>
        <p:nvPicPr>
          <p:cNvPr id="3" name="Picture 2" descr="A child looking at a statue of soldiers&#10;&#10;Description automatically generated">
            <a:extLst>
              <a:ext uri="{FF2B5EF4-FFF2-40B4-BE49-F238E27FC236}">
                <a16:creationId xmlns:a16="http://schemas.microsoft.com/office/drawing/2014/main" id="{EB901996-8344-6CB1-F917-79F8DE51C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77" y="249381"/>
            <a:ext cx="5609691" cy="4556795"/>
          </a:xfrm>
          <a:prstGeom prst="rect">
            <a:avLst/>
          </a:prstGeom>
        </p:spPr>
      </p:pic>
    </p:spTree>
    <p:extLst>
      <p:ext uri="{BB962C8B-B14F-4D97-AF65-F5344CB8AC3E}">
        <p14:creationId xmlns:p14="http://schemas.microsoft.com/office/powerpoint/2010/main" val="27881206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62272" y="4337679"/>
            <a:ext cx="6019453"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installation view of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between departure and arrival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1997,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Musée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d’art de Joliette, 2019. This was Yoon’s first exhibited work to incorporate video and audio.</a:t>
            </a:r>
          </a:p>
        </p:txBody>
      </p:sp>
      <p:pic>
        <p:nvPicPr>
          <p:cNvPr id="4" name="Picture 3" descr="A large white wall with clouds in the background&#10;&#10;Description automatically generated">
            <a:extLst>
              <a:ext uri="{FF2B5EF4-FFF2-40B4-BE49-F238E27FC236}">
                <a16:creationId xmlns:a16="http://schemas.microsoft.com/office/drawing/2014/main" id="{C76590A3-97BC-F8AB-BE38-031603CDB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271" y="232756"/>
            <a:ext cx="6019454" cy="4012969"/>
          </a:xfrm>
          <a:prstGeom prst="rect">
            <a:avLst/>
          </a:prstGeom>
        </p:spPr>
      </p:pic>
    </p:spTree>
    <p:extLst>
      <p:ext uri="{BB962C8B-B14F-4D97-AF65-F5344CB8AC3E}">
        <p14:creationId xmlns:p14="http://schemas.microsoft.com/office/powerpoint/2010/main" val="297540218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081548" y="4113710"/>
            <a:ext cx="4573342"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Installation view of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Turning Time (Pacific Flyways)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2022. This 18-channel video installation was included in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-me Yoon: About Time </a:t>
            </a:r>
            <a:r>
              <a:rPr lang="en-CA" sz="1100" b="1" dirty="0">
                <a:latin typeface="Helvetica Neue" panose="02000503000000020004" pitchFamily="2" charset="0"/>
                <a:ea typeface="Helvetica Neue" panose="02000503000000020004" pitchFamily="2" charset="0"/>
                <a:cs typeface="Helvetica Neue" panose="02000503000000020004" pitchFamily="2" charset="0"/>
              </a:rPr>
              <a:t>at the Vancouver Art Gallery in 2022. </a:t>
            </a:r>
          </a:p>
        </p:txBody>
      </p:sp>
      <p:pic>
        <p:nvPicPr>
          <p:cNvPr id="4" name="Picture 3" descr="A room with a round railing and several pictures from it&#10;&#10;Description automatically generated with medium confidence">
            <a:extLst>
              <a:ext uri="{FF2B5EF4-FFF2-40B4-BE49-F238E27FC236}">
                <a16:creationId xmlns:a16="http://schemas.microsoft.com/office/drawing/2014/main" id="{EBAFFD8E-DB2B-CE43-89D6-51DB7B377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48" y="282632"/>
            <a:ext cx="3017708" cy="4523543"/>
          </a:xfrm>
          <a:prstGeom prst="rect">
            <a:avLst/>
          </a:prstGeom>
        </p:spPr>
      </p:pic>
    </p:spTree>
    <p:extLst>
      <p:ext uri="{BB962C8B-B14F-4D97-AF65-F5344CB8AC3E}">
        <p14:creationId xmlns:p14="http://schemas.microsoft.com/office/powerpoint/2010/main" val="36944396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7147833" y="4252322"/>
            <a:ext cx="1372711"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defTabSz="457200">
              <a:defRPr sz="1100" b="1">
                <a:latin typeface="Helvetica Neue"/>
                <a:ea typeface="Helvetica Neue"/>
                <a:cs typeface="Helvetica Neue"/>
                <a:sym typeface="Helvetica Neue"/>
              </a:defRPr>
            </a:pPr>
            <a:r>
              <a:rPr lang="en-CA" sz="1100" b="1" dirty="0">
                <a:sym typeface="Helvetica Neue"/>
              </a:rPr>
              <a:t>Jin-me Yoon, photograph by Jae Woo Kang.</a:t>
            </a:r>
            <a:endParaRPr dirty="0"/>
          </a:p>
        </p:txBody>
      </p:sp>
      <p:pic>
        <p:nvPicPr>
          <p:cNvPr id="4" name="Picture 3" descr="A person standing in front of water&#10;&#10;Description automatically generated">
            <a:extLst>
              <a:ext uri="{FF2B5EF4-FFF2-40B4-BE49-F238E27FC236}">
                <a16:creationId xmlns:a16="http://schemas.microsoft.com/office/drawing/2014/main" id="{53050EBE-3DA8-114D-7296-72FB0F765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5" y="257694"/>
            <a:ext cx="6773337" cy="4517816"/>
          </a:xfrm>
          <a:prstGeom prst="rect">
            <a:avLst/>
          </a:prstGeom>
        </p:spPr>
      </p:pic>
    </p:spTree>
    <p:extLst>
      <p:ext uri="{BB962C8B-B14F-4D97-AF65-F5344CB8AC3E}">
        <p14:creationId xmlns:p14="http://schemas.microsoft.com/office/powerpoint/2010/main" val="42378564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740356" y="4078248"/>
            <a:ext cx="5663287"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Becoming Crane 1 (Pacific Flyways)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2022. Yoon imagines non-colonialist futures in this photo series from her later career, which portrays youth of Korean ancestry performing a traditional crane dance. </a:t>
            </a:r>
          </a:p>
        </p:txBody>
      </p:sp>
      <p:pic>
        <p:nvPicPr>
          <p:cNvPr id="3" name="Picture 2" descr="A person standing on a beach&#10;&#10;Description automatically generated">
            <a:extLst>
              <a:ext uri="{FF2B5EF4-FFF2-40B4-BE49-F238E27FC236}">
                <a16:creationId xmlns:a16="http://schemas.microsoft.com/office/drawing/2014/main" id="{891C7335-D03C-0C1A-BA45-9A57909AB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356" y="266312"/>
            <a:ext cx="5663287" cy="3712599"/>
          </a:xfrm>
          <a:prstGeom prst="rect">
            <a:avLst/>
          </a:prstGeom>
        </p:spPr>
      </p:pic>
    </p:spTree>
    <p:extLst>
      <p:ext uri="{BB962C8B-B14F-4D97-AF65-F5344CB8AC3E}">
        <p14:creationId xmlns:p14="http://schemas.microsoft.com/office/powerpoint/2010/main" val="32715462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217919" y="3682854"/>
            <a:ext cx="2606305" cy="1200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A Group of Sixty-Seven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(front detail), 1996. Perhaps one of Yoon’s most recognizable works, this series demonstrates how photographic images shape meaning.</a:t>
            </a:r>
          </a:p>
        </p:txBody>
      </p:sp>
      <p:pic>
        <p:nvPicPr>
          <p:cNvPr id="3" name="Picture 2" descr="A person in a red shirt&#10;&#10;Description automatically generated">
            <a:extLst>
              <a:ext uri="{FF2B5EF4-FFF2-40B4-BE49-F238E27FC236}">
                <a16:creationId xmlns:a16="http://schemas.microsoft.com/office/drawing/2014/main" id="{51F90DCB-AD89-AD54-07C3-5678E994D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76" y="260350"/>
            <a:ext cx="5842000" cy="4622800"/>
          </a:xfrm>
          <a:prstGeom prst="rect">
            <a:avLst/>
          </a:prstGeom>
        </p:spPr>
      </p:pic>
    </p:spTree>
    <p:extLst>
      <p:ext uri="{BB962C8B-B14F-4D97-AF65-F5344CB8AC3E}">
        <p14:creationId xmlns:p14="http://schemas.microsoft.com/office/powerpoint/2010/main" val="470147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69975" y="4289103"/>
            <a:ext cx="6891250"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As It Is Becoming (Seoul</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(video still), 2008. Yoon’s mid-career video works critiqued conditions of visual mastery by shifting to a horizonal axis, a move that radically alters the viewer’s line of sight.</a:t>
            </a:r>
          </a:p>
        </p:txBody>
      </p:sp>
      <p:pic>
        <p:nvPicPr>
          <p:cNvPr id="4" name="Picture 3" descr="A group of people walking on a street&#10;&#10;Description automatically generated">
            <a:extLst>
              <a:ext uri="{FF2B5EF4-FFF2-40B4-BE49-F238E27FC236}">
                <a16:creationId xmlns:a16="http://schemas.microsoft.com/office/drawing/2014/main" id="{828FC4FE-3974-574A-69F3-8936A12E7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974" y="354329"/>
            <a:ext cx="6891251" cy="3876329"/>
          </a:xfrm>
          <a:prstGeom prst="rect">
            <a:avLst/>
          </a:prstGeom>
        </p:spPr>
      </p:pic>
    </p:spTree>
    <p:extLst>
      <p:ext uri="{BB962C8B-B14F-4D97-AF65-F5344CB8AC3E}">
        <p14:creationId xmlns:p14="http://schemas.microsoft.com/office/powerpoint/2010/main" val="4895683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15940" y="4289103"/>
            <a:ext cx="6999317"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Dreaming Birds Know No Borders</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(video still), 2021. In this video, Yoon connects lands on the unceded ancestral territory of the Tsleil-Waututh Nation with lands located near the DMZ (Demilitarized Zone) between North and South Korea.</a:t>
            </a:r>
          </a:p>
        </p:txBody>
      </p:sp>
      <p:pic>
        <p:nvPicPr>
          <p:cNvPr id="3" name="Picture 2" descr="A person looking at a lake&#10;&#10;Description automatically generated">
            <a:extLst>
              <a:ext uri="{FF2B5EF4-FFF2-40B4-BE49-F238E27FC236}">
                <a16:creationId xmlns:a16="http://schemas.microsoft.com/office/drawing/2014/main" id="{B02DBC40-14B4-1E59-1EEE-5833FFCC0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41" y="274270"/>
            <a:ext cx="6999317" cy="3937116"/>
          </a:xfrm>
          <a:prstGeom prst="rect">
            <a:avLst/>
          </a:prstGeom>
        </p:spPr>
      </p:pic>
    </p:spTree>
    <p:extLst>
      <p:ext uri="{BB962C8B-B14F-4D97-AF65-F5344CB8AC3E}">
        <p14:creationId xmlns:p14="http://schemas.microsoft.com/office/powerpoint/2010/main" val="32493058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2290386" y="3707097"/>
            <a:ext cx="4563225"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Propaganda pamphlet showing a North Korean soldier dividing the Korean peninsula with a knife, while a UN soldier tries to put it back together, c.1950.</a:t>
            </a:r>
          </a:p>
        </p:txBody>
      </p:sp>
      <p:pic>
        <p:nvPicPr>
          <p:cNvPr id="3" name="Picture 2" descr="A green and white sign with a person cutting a piece of paper&#10;&#10;Description automatically generated">
            <a:extLst>
              <a:ext uri="{FF2B5EF4-FFF2-40B4-BE49-F238E27FC236}">
                <a16:creationId xmlns:a16="http://schemas.microsoft.com/office/drawing/2014/main" id="{1970E7A9-8CAC-7DF7-3020-E3CDE8E5E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386" y="660811"/>
            <a:ext cx="4563225" cy="2929590"/>
          </a:xfrm>
          <a:prstGeom prst="rect">
            <a:avLst/>
          </a:prstGeom>
        </p:spPr>
      </p:pic>
    </p:spTree>
    <p:extLst>
      <p:ext uri="{BB962C8B-B14F-4D97-AF65-F5344CB8AC3E}">
        <p14:creationId xmlns:p14="http://schemas.microsoft.com/office/powerpoint/2010/main" val="36543891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217920" y="4223379"/>
            <a:ext cx="2493819" cy="523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lvl="0" hangingPunct="1">
              <a:defRPr/>
            </a:pPr>
            <a:r>
              <a:rPr lang="en-CA" sz="1100" b="1" dirty="0">
                <a:latin typeface="Helvetica Neue" panose="02000503000000020004" pitchFamily="2" charset="0"/>
                <a:ea typeface="Helvetica Neue" panose="02000503000000020004" pitchFamily="2" charset="0"/>
                <a:cs typeface="Helvetica Neue" panose="02000503000000020004" pitchFamily="2" charset="0"/>
              </a:rPr>
              <a:t>Canadian Sherman tanks on the move in Korea, July 1952.</a:t>
            </a:r>
          </a:p>
        </p:txBody>
      </p:sp>
      <p:pic>
        <p:nvPicPr>
          <p:cNvPr id="3" name="Picture 2" descr="A group of tanks driving on a river&#10;&#10;Description automatically generated">
            <a:extLst>
              <a:ext uri="{FF2B5EF4-FFF2-40B4-BE49-F238E27FC236}">
                <a16:creationId xmlns:a16="http://schemas.microsoft.com/office/drawing/2014/main" id="{AF776614-606E-28AA-5FD0-B5B6FE739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1" y="375483"/>
            <a:ext cx="5706375" cy="4371084"/>
          </a:xfrm>
          <a:prstGeom prst="rect">
            <a:avLst/>
          </a:prstGeom>
        </p:spPr>
      </p:pic>
    </p:spTree>
    <p:extLst>
      <p:ext uri="{BB962C8B-B14F-4D97-AF65-F5344CB8AC3E}">
        <p14:creationId xmlns:p14="http://schemas.microsoft.com/office/powerpoint/2010/main" val="932844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4472248" y="4391712"/>
            <a:ext cx="2493819"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lvl="0" hangingPunct="1">
              <a:defRPr/>
            </a:pPr>
            <a:r>
              <a:rPr lang="en-CA" sz="1100" b="1" dirty="0">
                <a:latin typeface="Helvetica Neue" panose="02000503000000020004" pitchFamily="2" charset="0"/>
                <a:ea typeface="Helvetica Neue" panose="02000503000000020004" pitchFamily="2" charset="0"/>
                <a:cs typeface="Helvetica Neue" panose="02000503000000020004" pitchFamily="2" charset="0"/>
              </a:rPr>
              <a:t>Embassy of the Republic of Korea in Ottawa, Ontario.</a:t>
            </a:r>
          </a:p>
        </p:txBody>
      </p:sp>
      <p:pic>
        <p:nvPicPr>
          <p:cNvPr id="4" name="Picture 3" descr="A flag flying in the wind&#10;&#10;Description automatically generated">
            <a:extLst>
              <a:ext uri="{FF2B5EF4-FFF2-40B4-BE49-F238E27FC236}">
                <a16:creationId xmlns:a16="http://schemas.microsoft.com/office/drawing/2014/main" id="{AE536A02-9EE5-9D6C-0591-8882692F8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12" y="228600"/>
            <a:ext cx="3886360" cy="4686300"/>
          </a:xfrm>
          <a:prstGeom prst="rect">
            <a:avLst/>
          </a:prstGeom>
        </p:spPr>
      </p:pic>
    </p:spTree>
    <p:extLst>
      <p:ext uri="{BB962C8B-B14F-4D97-AF65-F5344CB8AC3E}">
        <p14:creationId xmlns:p14="http://schemas.microsoft.com/office/powerpoint/2010/main" val="3318762956"/>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766</TotalTime>
  <Words>949</Words>
  <Application>Microsoft Macintosh PowerPoint</Application>
  <PresentationFormat>On-screen Show (16:9)</PresentationFormat>
  <Paragraphs>42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Helvetica Neue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Anderson</dc:creator>
  <cp:lastModifiedBy>Victoria Nolte</cp:lastModifiedBy>
  <cp:revision>87</cp:revision>
  <dcterms:modified xsi:type="dcterms:W3CDTF">2023-10-17T17:33:22Z</dcterms:modified>
</cp:coreProperties>
</file>