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3" r:id="rId4"/>
    <p:sldId id="286" r:id="rId5"/>
    <p:sldId id="285" r:id="rId6"/>
    <p:sldId id="284" r:id="rId7"/>
    <p:sldId id="340" r:id="rId8"/>
    <p:sldId id="341" r:id="rId9"/>
    <p:sldId id="369" r:id="rId10"/>
    <p:sldId id="370" r:id="rId11"/>
    <p:sldId id="345" r:id="rId12"/>
    <p:sldId id="344" r:id="rId13"/>
    <p:sldId id="371" r:id="rId14"/>
    <p:sldId id="372" r:id="rId15"/>
    <p:sldId id="360" r:id="rId16"/>
    <p:sldId id="373" r:id="rId17"/>
    <p:sldId id="374" r:id="rId18"/>
    <p:sldId id="376" r:id="rId19"/>
    <p:sldId id="375" r:id="rId20"/>
    <p:sldId id="383" r:id="rId21"/>
    <p:sldId id="377" r:id="rId22"/>
    <p:sldId id="363" r:id="rId23"/>
    <p:sldId id="378" r:id="rId24"/>
    <p:sldId id="364" r:id="rId25"/>
    <p:sldId id="365" r:id="rId26"/>
    <p:sldId id="354" r:id="rId27"/>
    <p:sldId id="379" r:id="rId28"/>
    <p:sldId id="380" r:id="rId29"/>
    <p:sldId id="381" r:id="rId30"/>
    <p:sldId id="384" r:id="rId31"/>
    <p:sldId id="385" r:id="rId32"/>
    <p:sldId id="386" r:id="rId33"/>
    <p:sldId id="382" r:id="rId34"/>
    <p:sldId id="321" r:id="rId3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F2E00-DE72-40D0-8080-767EE9C6AEB1}" v="6" dt="2023-11-10T14:18:35.312"/>
    <p1510:client id="{5BBC3DB8-6FA9-51E7-8D2F-00F8108130F6}" v="6" dt="2023-11-10T14:19:40.106"/>
    <p1510:client id="{E6BED5B2-790B-D238-72C3-657EA390EBD1}" v="78" dt="2023-11-10T14:36:49.06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8"/>
  </p:normalViewPr>
  <p:slideViewPr>
    <p:cSldViewPr snapToGrid="0">
      <p:cViewPr varScale="1">
        <p:scale>
          <a:sx n="156" d="100"/>
          <a:sy n="156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Sully-Stendahl" userId="S::csully-stendahl@aci-iac.ca::bf2a0b76-41ba-44b6-b37f-003a4b7d7b22" providerId="AD" clId="Web-{E6BED5B2-790B-D238-72C3-657EA390EBD1}"/>
    <pc:docChg chg="modSld sldOrd">
      <pc:chgData name="Clare Sully-Stendahl" userId="S::csully-stendahl@aci-iac.ca::bf2a0b76-41ba-44b6-b37f-003a4b7d7b22" providerId="AD" clId="Web-{E6BED5B2-790B-D238-72C3-657EA390EBD1}" dt="2023-11-10T14:36:46.786" v="36" actId="20577"/>
      <pc:docMkLst>
        <pc:docMk/>
      </pc:docMkLst>
      <pc:sldChg chg="modSp">
        <pc:chgData name="Clare Sully-Stendahl" userId="S::csully-stendahl@aci-iac.ca::bf2a0b76-41ba-44b6-b37f-003a4b7d7b22" providerId="AD" clId="Web-{E6BED5B2-790B-D238-72C3-657EA390EBD1}" dt="2023-11-10T14:23:23.099" v="4" actId="20577"/>
        <pc:sldMkLst>
          <pc:docMk/>
          <pc:sldMk cId="0" sldId="257"/>
        </pc:sldMkLst>
        <pc:spChg chg="mod">
          <ac:chgData name="Clare Sully-Stendahl" userId="S::csully-stendahl@aci-iac.ca::bf2a0b76-41ba-44b6-b37f-003a4b7d7b22" providerId="AD" clId="Web-{E6BED5B2-790B-D238-72C3-657EA390EBD1}" dt="2023-11-10T14:23:23.099" v="4" actId="20577"/>
          <ac:spMkLst>
            <pc:docMk/>
            <pc:sldMk cId="0" sldId="257"/>
            <ac:spMk id="111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E6BED5B2-790B-D238-72C3-657EA390EBD1}" dt="2023-11-10T14:23:30.568" v="6" actId="20577"/>
        <pc:sldMkLst>
          <pc:docMk/>
          <pc:sldMk cId="4237856448" sldId="283"/>
        </pc:sldMkLst>
        <pc:spChg chg="mod">
          <ac:chgData name="Clare Sully-Stendahl" userId="S::csully-stendahl@aci-iac.ca::bf2a0b76-41ba-44b6-b37f-003a4b7d7b22" providerId="AD" clId="Web-{E6BED5B2-790B-D238-72C3-657EA390EBD1}" dt="2023-11-10T14:23:30.568" v="6" actId="20577"/>
          <ac:spMkLst>
            <pc:docMk/>
            <pc:sldMk cId="4237856448" sldId="283"/>
            <ac:spMk id="7" creationId="{6AC285BC-FD99-074B-A550-9EDD86D2BA43}"/>
          </ac:spMkLst>
        </pc:spChg>
      </pc:sldChg>
      <pc:sldChg chg="modSp">
        <pc:chgData name="Clare Sully-Stendahl" userId="S::csully-stendahl@aci-iac.ca::bf2a0b76-41ba-44b6-b37f-003a4b7d7b22" providerId="AD" clId="Web-{E6BED5B2-790B-D238-72C3-657EA390EBD1}" dt="2023-11-10T14:35:08.456" v="25" actId="20577"/>
        <pc:sldMkLst>
          <pc:docMk/>
          <pc:sldMk cId="2866508092" sldId="363"/>
        </pc:sldMkLst>
        <pc:spChg chg="mod">
          <ac:chgData name="Clare Sully-Stendahl" userId="S::csully-stendahl@aci-iac.ca::bf2a0b76-41ba-44b6-b37f-003a4b7d7b22" providerId="AD" clId="Web-{E6BED5B2-790B-D238-72C3-657EA390EBD1}" dt="2023-11-10T14:35:08.456" v="25" actId="20577"/>
          <ac:spMkLst>
            <pc:docMk/>
            <pc:sldMk cId="2866508092" sldId="363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E6BED5B2-790B-D238-72C3-657EA390EBD1}" dt="2023-11-10T14:31:30.905" v="9" actId="20577"/>
        <pc:sldMkLst>
          <pc:docMk/>
          <pc:sldMk cId="3782478411" sldId="372"/>
        </pc:sldMkLst>
        <pc:spChg chg="mod">
          <ac:chgData name="Clare Sully-Stendahl" userId="S::csully-stendahl@aci-iac.ca::bf2a0b76-41ba-44b6-b37f-003a4b7d7b22" providerId="AD" clId="Web-{E6BED5B2-790B-D238-72C3-657EA390EBD1}" dt="2023-11-10T14:31:30.905" v="9" actId="20577"/>
          <ac:spMkLst>
            <pc:docMk/>
            <pc:sldMk cId="3782478411" sldId="372"/>
            <ac:spMk id="7" creationId="{6AC285BC-FD99-074B-A550-9EDD86D2BA43}"/>
          </ac:spMkLst>
        </pc:spChg>
      </pc:sldChg>
      <pc:sldChg chg="ord">
        <pc:chgData name="Clare Sully-Stendahl" userId="S::csully-stendahl@aci-iac.ca::bf2a0b76-41ba-44b6-b37f-003a4b7d7b22" providerId="AD" clId="Web-{E6BED5B2-790B-D238-72C3-657EA390EBD1}" dt="2023-11-10T14:34:31.783" v="11"/>
        <pc:sldMkLst>
          <pc:docMk/>
          <pc:sldMk cId="685430148" sldId="376"/>
        </pc:sldMkLst>
      </pc:sldChg>
      <pc:sldChg chg="modSp">
        <pc:chgData name="Clare Sully-Stendahl" userId="S::csully-stendahl@aci-iac.ca::bf2a0b76-41ba-44b6-b37f-003a4b7d7b22" providerId="AD" clId="Web-{E6BED5B2-790B-D238-72C3-657EA390EBD1}" dt="2023-11-10T14:36:12.785" v="27" actId="20577"/>
        <pc:sldMkLst>
          <pc:docMk/>
          <pc:sldMk cId="2059065808" sldId="379"/>
        </pc:sldMkLst>
        <pc:spChg chg="mod">
          <ac:chgData name="Clare Sully-Stendahl" userId="S::csully-stendahl@aci-iac.ca::bf2a0b76-41ba-44b6-b37f-003a4b7d7b22" providerId="AD" clId="Web-{E6BED5B2-790B-D238-72C3-657EA390EBD1}" dt="2023-11-10T14:36:12.785" v="27" actId="20577"/>
          <ac:spMkLst>
            <pc:docMk/>
            <pc:sldMk cId="2059065808" sldId="379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E6BED5B2-790B-D238-72C3-657EA390EBD1}" dt="2023-11-10T14:36:33.442" v="30" actId="20577"/>
        <pc:sldMkLst>
          <pc:docMk/>
          <pc:sldMk cId="2842655605" sldId="381"/>
        </pc:sldMkLst>
        <pc:spChg chg="mod">
          <ac:chgData name="Clare Sully-Stendahl" userId="S::csully-stendahl@aci-iac.ca::bf2a0b76-41ba-44b6-b37f-003a4b7d7b22" providerId="AD" clId="Web-{E6BED5B2-790B-D238-72C3-657EA390EBD1}" dt="2023-11-10T14:36:33.442" v="30" actId="20577"/>
          <ac:spMkLst>
            <pc:docMk/>
            <pc:sldMk cId="2842655605" sldId="381"/>
            <ac:spMk id="139" creationId="{00000000-0000-0000-0000-000000000000}"/>
          </ac:spMkLst>
        </pc:spChg>
      </pc:sldChg>
      <pc:sldChg chg="modSp">
        <pc:chgData name="Clare Sully-Stendahl" userId="S::csully-stendahl@aci-iac.ca::bf2a0b76-41ba-44b6-b37f-003a4b7d7b22" providerId="AD" clId="Web-{E6BED5B2-790B-D238-72C3-657EA390EBD1}" dt="2023-11-10T14:36:46.786" v="36" actId="20577"/>
        <pc:sldMkLst>
          <pc:docMk/>
          <pc:sldMk cId="3710593807" sldId="384"/>
        </pc:sldMkLst>
        <pc:spChg chg="mod">
          <ac:chgData name="Clare Sully-Stendahl" userId="S::csully-stendahl@aci-iac.ca::bf2a0b76-41ba-44b6-b37f-003a4b7d7b22" providerId="AD" clId="Web-{E6BED5B2-790B-D238-72C3-657EA390EBD1}" dt="2023-11-10T14:36:46.786" v="36" actId="20577"/>
          <ac:spMkLst>
            <pc:docMk/>
            <pc:sldMk cId="3710593807" sldId="384"/>
            <ac:spMk id="139" creationId="{00000000-0000-0000-0000-000000000000}"/>
          </ac:spMkLst>
        </pc:spChg>
      </pc:sldChg>
    </pc:docChg>
  </pc:docChgLst>
  <pc:docChgLst>
    <pc:chgData name="Clare Sully-Stendahl" userId="S::csully-stendahl@aci-iac.ca::bf2a0b76-41ba-44b6-b37f-003a4b7d7b22" providerId="AD" clId="Web-{356F2E00-DE72-40D0-8080-767EE9C6AEB1}"/>
    <pc:docChg chg="modSld">
      <pc:chgData name="Clare Sully-Stendahl" userId="S::csully-stendahl@aci-iac.ca::bf2a0b76-41ba-44b6-b37f-003a4b7d7b22" providerId="AD" clId="Web-{356F2E00-DE72-40D0-8080-767EE9C6AEB1}" dt="2023-11-10T14:18:35.312" v="2" actId="20577"/>
      <pc:docMkLst>
        <pc:docMk/>
      </pc:docMkLst>
      <pc:sldChg chg="modSp">
        <pc:chgData name="Clare Sully-Stendahl" userId="S::csully-stendahl@aci-iac.ca::bf2a0b76-41ba-44b6-b37f-003a4b7d7b22" providerId="AD" clId="Web-{356F2E00-DE72-40D0-8080-767EE9C6AEB1}" dt="2023-11-10T14:18:35.312" v="2" actId="20577"/>
        <pc:sldMkLst>
          <pc:docMk/>
          <pc:sldMk cId="0" sldId="257"/>
        </pc:sldMkLst>
        <pc:spChg chg="mod">
          <ac:chgData name="Clare Sully-Stendahl" userId="S::csully-stendahl@aci-iac.ca::bf2a0b76-41ba-44b6-b37f-003a4b7d7b22" providerId="AD" clId="Web-{356F2E00-DE72-40D0-8080-767EE9C6AEB1}" dt="2023-11-10T14:18:35.312" v="2" actId="20577"/>
          <ac:spMkLst>
            <pc:docMk/>
            <pc:sldMk cId="0" sldId="257"/>
            <ac:spMk id="111" creationId="{00000000-0000-0000-0000-000000000000}"/>
          </ac:spMkLst>
        </pc:spChg>
      </pc:sldChg>
    </pc:docChg>
  </pc:docChgLst>
  <pc:docChgLst>
    <pc:chgData name="Clare Sully-Stendahl" userId="S::csully-stendahl@aci-iac.ca::bf2a0b76-41ba-44b6-b37f-003a4b7d7b22" providerId="AD" clId="Web-{5BBC3DB8-6FA9-51E7-8D2F-00F8108130F6}"/>
    <pc:docChg chg="modSld">
      <pc:chgData name="Clare Sully-Stendahl" userId="S::csully-stendahl@aci-iac.ca::bf2a0b76-41ba-44b6-b37f-003a4b7d7b22" providerId="AD" clId="Web-{5BBC3DB8-6FA9-51E7-8D2F-00F8108130F6}" dt="2023-11-10T14:19:38.950" v="1" actId="20577"/>
      <pc:docMkLst>
        <pc:docMk/>
      </pc:docMkLst>
      <pc:sldChg chg="modSp">
        <pc:chgData name="Clare Sully-Stendahl" userId="S::csully-stendahl@aci-iac.ca::bf2a0b76-41ba-44b6-b37f-003a4b7d7b22" providerId="AD" clId="Web-{5BBC3DB8-6FA9-51E7-8D2F-00F8108130F6}" dt="2023-11-10T14:19:38.950" v="1" actId="20577"/>
        <pc:sldMkLst>
          <pc:docMk/>
          <pc:sldMk cId="4237856448" sldId="283"/>
        </pc:sldMkLst>
        <pc:spChg chg="mod">
          <ac:chgData name="Clare Sully-Stendahl" userId="S::csully-stendahl@aci-iac.ca::bf2a0b76-41ba-44b6-b37f-003a4b7d7b22" providerId="AD" clId="Web-{5BBC3DB8-6FA9-51E7-8D2F-00F8108130F6}" dt="2023-11-10T14:19:38.950" v="1" actId="20577"/>
          <ac:spMkLst>
            <pc:docMk/>
            <pc:sldMk cId="4237856448" sldId="283"/>
            <ac:spMk id="7" creationId="{6AC285BC-FD99-074B-A550-9EDD86D2BA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68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383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835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27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164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196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22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959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85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407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31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140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228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019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1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6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35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34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7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01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0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5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51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61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hotos of different types of objects&#10;&#10;Description automatically generated">
            <a:extLst>
              <a:ext uri="{FF2B5EF4-FFF2-40B4-BE49-F238E27FC236}">
                <a16:creationId xmlns:a16="http://schemas.microsoft.com/office/drawing/2014/main" id="{F6636800-3B98-DC03-BB41-337097B7E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06733" y="4078638"/>
            <a:ext cx="466253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wearing a beaded amauti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c.1940–60. In this portrait,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Pitseolak’s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wife,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wears an amauti, a sealskin garment designed with a large hood and a pouch in which to carry a small child.</a:t>
            </a:r>
            <a:endParaRPr lang="en-CA"/>
          </a:p>
        </p:txBody>
      </p:sp>
      <p:pic>
        <p:nvPicPr>
          <p:cNvPr id="4" name="Picture 3" descr="A person in a traditional outfit in the snow&#10;&#10;Description automatically generated">
            <a:extLst>
              <a:ext uri="{FF2B5EF4-FFF2-40B4-BE49-F238E27FC236}">
                <a16:creationId xmlns:a16="http://schemas.microsoft.com/office/drawing/2014/main" id="{4763337B-7815-4345-6FF8-9F8A6EA07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62" y="195891"/>
            <a:ext cx="3153260" cy="47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34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52712" y="4351093"/>
            <a:ext cx="436556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Jeff Wall.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4087B-4879-ACEE-E6C1-7DD60F75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9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86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42751" y="4194380"/>
            <a:ext cx="525849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Double Self-Portrait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1979. Wall is revered for creating complex mises-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his photographic works, such as in this “double” self-portrait. </a:t>
            </a:r>
          </a:p>
        </p:txBody>
      </p:sp>
      <p:pic>
        <p:nvPicPr>
          <p:cNvPr id="3" name="Picture 2" descr="A person standing next to a chair&#10;&#10;Description automatically generated">
            <a:extLst>
              <a:ext uri="{FF2B5EF4-FFF2-40B4-BE49-F238E27FC236}">
                <a16:creationId xmlns:a16="http://schemas.microsoft.com/office/drawing/2014/main" id="{1CE0DFBE-4CF9-669E-4CCB-A806E6C4B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751" y="181840"/>
            <a:ext cx="5258498" cy="39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769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56676" y="3339683"/>
            <a:ext cx="272657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Drain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1989. Though Wall derives many of his compositions from life, he has also produced a large body of images staged from imagined scenarios, such as the one depicted in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Drain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A group of girls playing in a stream&#10;&#10;Description automatically generated">
            <a:extLst>
              <a:ext uri="{FF2B5EF4-FFF2-40B4-BE49-F238E27FC236}">
                <a16:creationId xmlns:a16="http://schemas.microsoft.com/office/drawing/2014/main" id="{C447BD6A-DD82-4F53-1A8E-2D141D44A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34" y="312196"/>
            <a:ext cx="5526860" cy="43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41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05940" y="4167189"/>
            <a:ext cx="553212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Picture for Women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, 1979. Created after a nearly decade-long hiatus from artmaking, this work helped establish Wall as an innovator in the field of Conceptual photography.</a:t>
            </a:r>
          </a:p>
        </p:txBody>
      </p:sp>
      <p:pic>
        <p:nvPicPr>
          <p:cNvPr id="3" name="Picture 2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E6289943-BD38-FBD7-2206-6DD0089C6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940" y="250594"/>
            <a:ext cx="5532120" cy="38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84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03272" y="3891050"/>
            <a:ext cx="232756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Pomegranates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c.1910. Featuring Keene’s daughter, Violet, this portrait was named Picture of the Year at the London Salon in 1911.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4" name="Picture 3" descr="A person holding a bowl of fruit&#10;&#10;Description automatically generated">
            <a:extLst>
              <a:ext uri="{FF2B5EF4-FFF2-40B4-BE49-F238E27FC236}">
                <a16:creationId xmlns:a16="http://schemas.microsoft.com/office/drawing/2014/main" id="{4BF02F25-3528-484D-F978-A8CB26960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365" y="221430"/>
            <a:ext cx="3215809" cy="47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901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03272" y="3721773"/>
            <a:ext cx="232756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Malay Washerwoman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1903–10. Many of Keene’s critically acclaimed portraits, especially those produced in South Africa, were sold as postcards.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3" name="Picture 2" descr="A person wearing a head scarf&#10;&#10;Description automatically generated">
            <a:extLst>
              <a:ext uri="{FF2B5EF4-FFF2-40B4-BE49-F238E27FC236}">
                <a16:creationId xmlns:a16="http://schemas.microsoft.com/office/drawing/2014/main" id="{C60A0F7F-C1E9-93CD-EBA9-4D479394B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364" y="310584"/>
            <a:ext cx="3154729" cy="46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369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94960" y="3383218"/>
            <a:ext cx="2327563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Unknown,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Tintype of Young African American Woman Seated at Table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This portrait is part of a remarkable collection amassed by the Bell-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Sloman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family, who came to Canada via the Underground Railroad in the 1850s.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4" name="Picture 3" descr="A person in a dress sitting on a chair&#10;&#10;Description automatically generated">
            <a:extLst>
              <a:ext uri="{FF2B5EF4-FFF2-40B4-BE49-F238E27FC236}">
                <a16:creationId xmlns:a16="http://schemas.microsoft.com/office/drawing/2014/main" id="{743D0FE1-D855-24A6-3FD1-025BE65E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32" y="221430"/>
            <a:ext cx="3291366" cy="47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93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61706" y="3470512"/>
            <a:ext cx="243563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Hayashi Studio,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Kiyoshi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Shirimoto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his dog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Based on Vancouver Island, Hayashi Studio was founded by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Senjiro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Hayashi (1880–1935) and produced an impressive body of portraits for immigrant clients. 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4" name="Picture 3" descr="A person sitting in a chair with a dog&#10;&#10;Description automatically generated">
            <a:extLst>
              <a:ext uri="{FF2B5EF4-FFF2-40B4-BE49-F238E27FC236}">
                <a16:creationId xmlns:a16="http://schemas.microsoft.com/office/drawing/2014/main" id="{174C2D91-59A5-FE83-61BC-E47A2CCA7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080" y="303414"/>
            <a:ext cx="3233262" cy="45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01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86646" y="3552496"/>
            <a:ext cx="2327563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Harold Mortimer-Lamb,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her Studio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c.1939. Mortimer-Lamb captures the characteristic intensity of B.C.-based painter Emily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(1871–1945) in this iconic portrait taken in her studio.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3" name="Picture 2" descr="A person sitting at a table with paintings&#10;&#10;Description automatically generated">
            <a:extLst>
              <a:ext uri="{FF2B5EF4-FFF2-40B4-BE49-F238E27FC236}">
                <a16:creationId xmlns:a16="http://schemas.microsoft.com/office/drawing/2014/main" id="{A30C3032-8395-B5C4-46C8-150C8D2DD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57" y="526714"/>
            <a:ext cx="4257884" cy="43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701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77715" y="3388375"/>
            <a:ext cx="203812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latin typeface="Helvetica"/>
              </a:rPr>
              <a:t>Louis-Jacques-</a:t>
            </a:r>
            <a:r>
              <a:rPr lang="en-CA" sz="1100" b="1" dirty="0" err="1">
                <a:latin typeface="Helvetica"/>
              </a:rPr>
              <a:t>Mandé</a:t>
            </a:r>
            <a:r>
              <a:rPr lang="en-CA" sz="1100" b="1" dirty="0">
                <a:effectLst/>
                <a:latin typeface="Helvetica"/>
              </a:rPr>
              <a:t> Daguerre, </a:t>
            </a:r>
            <a:r>
              <a:rPr lang="en-CA" sz="1100" b="1" i="1" dirty="0">
                <a:effectLst/>
                <a:latin typeface="Helvetica"/>
              </a:rPr>
              <a:t>Boulevard du Temple, Paris</a:t>
            </a:r>
            <a:r>
              <a:rPr lang="en-CA" sz="1100" b="1" dirty="0">
                <a:effectLst/>
                <a:latin typeface="Helvetica"/>
              </a:rPr>
              <a:t>, c.1838. This is purported to be one of the first photographic images produced with a daguerreotype camera. </a:t>
            </a:r>
          </a:p>
        </p:txBody>
      </p:sp>
      <p:pic>
        <p:nvPicPr>
          <p:cNvPr id="4" name="Picture 3" descr="A black and white photo of a street with buildings&#10;&#10;Description automatically generated">
            <a:extLst>
              <a:ext uri="{FF2B5EF4-FFF2-40B4-BE49-F238E27FC236}">
                <a16:creationId xmlns:a16="http://schemas.microsoft.com/office/drawing/2014/main" id="{89EB2B10-ED48-4518-5D86-2C751F547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25" y="385552"/>
            <a:ext cx="6085777" cy="43723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03272" y="4568158"/>
            <a:ext cx="232756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c.1910. 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3" name="Picture 2" descr="A person holding a branch of berries&#10;&#10;Description automatically generated">
            <a:extLst>
              <a:ext uri="{FF2B5EF4-FFF2-40B4-BE49-F238E27FC236}">
                <a16:creationId xmlns:a16="http://schemas.microsoft.com/office/drawing/2014/main" id="{42473C4E-3963-99C1-87DE-5BC7CF084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405" y="358587"/>
            <a:ext cx="3536113" cy="45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168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28455" y="3791496"/>
            <a:ext cx="251875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wearing a beaded amauti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c.1940–60.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Pitseolak’s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wife,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(pictured here), helped him devise methods to develop film in the harsh Arctic climate.</a:t>
            </a:r>
            <a:endParaRPr lang="en-CA" sz="1100"/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</a:t>
            </a:r>
            <a:r>
              <a:rPr lang="en-CA"/>
              <a:t>2</a:t>
            </a:r>
            <a:endParaRPr/>
          </a:p>
        </p:txBody>
      </p:sp>
      <p:pic>
        <p:nvPicPr>
          <p:cNvPr id="3" name="Picture 2" descr="A person in a traditional outfit in the snow&#10;&#10;Description automatically generated">
            <a:extLst>
              <a:ext uri="{FF2B5EF4-FFF2-40B4-BE49-F238E27FC236}">
                <a16:creationId xmlns:a16="http://schemas.microsoft.com/office/drawing/2014/main" id="{E688D355-907F-9860-C368-806DDFDDC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651" y="151707"/>
            <a:ext cx="3216795" cy="48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19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94330" y="4166170"/>
            <a:ext cx="575533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"/>
              </a:rPr>
              <a:t>Peter Pitseolak, </a:t>
            </a:r>
            <a:r>
              <a:rPr lang="en-CA" sz="1100" b="1" i="1" dirty="0">
                <a:effectLst/>
                <a:latin typeface="Helvetica"/>
              </a:rPr>
              <a:t>Distant view of Cape Dorset</a:t>
            </a:r>
            <a:r>
              <a:rPr lang="en-CA" sz="1100" b="1" dirty="0">
                <a:effectLst/>
                <a:latin typeface="Helvetica"/>
              </a:rPr>
              <a:t>, c.1942–43. </a:t>
            </a:r>
            <a:r>
              <a:rPr lang="en-CA" sz="1100" b="1" dirty="0">
                <a:latin typeface="Helvetica"/>
              </a:rPr>
              <a:t>Pitseolak</a:t>
            </a:r>
            <a:r>
              <a:rPr lang="en-CA" sz="1100" b="1" dirty="0">
                <a:effectLst/>
                <a:latin typeface="Helvetica"/>
              </a:rPr>
              <a:t> took up photography to document how the implementation of permanent settlements, like this one at Cape Dorset, profoundly altered the nomadic lifestyles of Inuit.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</a:t>
            </a:r>
            <a:r>
              <a:rPr lang="en-CA"/>
              <a:t>2</a:t>
            </a:r>
            <a:endParaRPr/>
          </a:p>
        </p:txBody>
      </p:sp>
      <p:pic>
        <p:nvPicPr>
          <p:cNvPr id="4" name="Picture 3" descr="A snowy landscape with houses and mountains&#10;&#10;Description automatically generated">
            <a:extLst>
              <a:ext uri="{FF2B5EF4-FFF2-40B4-BE49-F238E27FC236}">
                <a16:creationId xmlns:a16="http://schemas.microsoft.com/office/drawing/2014/main" id="{D6D172B8-BE81-3B77-0C06-79A41B66B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330" y="402186"/>
            <a:ext cx="5755339" cy="36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080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57034" y="4166170"/>
            <a:ext cx="562993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" pitchFamily="2" charset="0"/>
              </a:rPr>
              <a:t>Peter </a:t>
            </a:r>
            <a:r>
              <a:rPr lang="en-CA" sz="1100" b="1" err="1">
                <a:effectLst/>
                <a:latin typeface="Helvetica" pitchFamily="2" charset="0"/>
              </a:rPr>
              <a:t>Pitseolak</a:t>
            </a:r>
            <a:r>
              <a:rPr lang="en-CA" sz="1100" b="1">
                <a:effectLst/>
                <a:latin typeface="Helvetica" pitchFamily="2" charset="0"/>
              </a:rPr>
              <a:t>, </a:t>
            </a:r>
            <a:r>
              <a:rPr lang="en-CA" sz="1100" b="1" i="1" err="1">
                <a:effectLst/>
                <a:latin typeface="Helvetica" pitchFamily="2" charset="0"/>
              </a:rPr>
              <a:t>Ashevak</a:t>
            </a:r>
            <a:r>
              <a:rPr lang="en-CA" sz="1100" b="1" i="1">
                <a:effectLst/>
                <a:latin typeface="Helvetica" pitchFamily="2" charset="0"/>
              </a:rPr>
              <a:t> Ezekiel and </a:t>
            </a:r>
            <a:r>
              <a:rPr lang="en-CA" sz="1100" b="1" i="1" err="1">
                <a:effectLst/>
                <a:latin typeface="Helvetica" pitchFamily="2" charset="0"/>
              </a:rPr>
              <a:t>Kooyoo</a:t>
            </a:r>
            <a:r>
              <a:rPr lang="en-CA" sz="1100" b="1" i="1">
                <a:effectLst/>
                <a:latin typeface="Helvetica" pitchFamily="2" charset="0"/>
              </a:rPr>
              <a:t> </a:t>
            </a:r>
            <a:r>
              <a:rPr lang="en-CA" sz="1100" b="1" i="1" err="1">
                <a:effectLst/>
                <a:latin typeface="Helvetica" pitchFamily="2" charset="0"/>
              </a:rPr>
              <a:t>Pitseolak</a:t>
            </a:r>
            <a:r>
              <a:rPr lang="en-CA" sz="1100" b="1" i="1">
                <a:effectLst/>
                <a:latin typeface="Helvetica" pitchFamily="2" charset="0"/>
              </a:rPr>
              <a:t> leaving on the dog sled</a:t>
            </a:r>
            <a:r>
              <a:rPr lang="en-CA" sz="1100" b="1">
                <a:effectLst/>
                <a:latin typeface="Helvetica" pitchFamily="2" charset="0"/>
              </a:rPr>
              <a:t>, c.1940–60. </a:t>
            </a:r>
            <a:r>
              <a:rPr lang="en-CA" sz="1100" b="1" err="1">
                <a:effectLst/>
                <a:latin typeface="Helvetica" pitchFamily="2" charset="0"/>
              </a:rPr>
              <a:t>Pitseolak’s</a:t>
            </a:r>
            <a:r>
              <a:rPr lang="en-CA" sz="1100" b="1">
                <a:effectLst/>
                <a:latin typeface="Helvetica" pitchFamily="2" charset="0"/>
              </a:rPr>
              <a:t> photographs of community activities, such as this one produced while on a hunting expedition, offer an insider’s perspective on life in the Arctic.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</a:t>
            </a:r>
            <a:r>
              <a:rPr lang="en-CA"/>
              <a:t>2</a:t>
            </a:r>
            <a:endParaRPr/>
          </a:p>
        </p:txBody>
      </p:sp>
      <p:pic>
        <p:nvPicPr>
          <p:cNvPr id="3" name="Picture 2" descr="A group of people with dogs in the snow&#10;&#10;Description automatically generated">
            <a:extLst>
              <a:ext uri="{FF2B5EF4-FFF2-40B4-BE49-F238E27FC236}">
                <a16:creationId xmlns:a16="http://schemas.microsoft.com/office/drawing/2014/main" id="{DE116EAF-162A-8C57-AB4C-5A48D899C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34" y="460375"/>
            <a:ext cx="5629931" cy="36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50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26234" y="2651538"/>
            <a:ext cx="2546312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Claire Beauregard-Champagne, </a:t>
            </a:r>
            <a:r>
              <a:rPr lang="en-CA" sz="1100" b="1" i="1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Duyen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Thien’s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mother, learns French at the COFI (Orientation and Training Center for Immigrants)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1980. Part of a larger project about Vietnamese immigration to Montreal, this image highlights the photographer’s focus on developing her work in dialogue with her subjects.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</a:t>
            </a:r>
            <a:r>
              <a:rPr lang="en-CA"/>
              <a:t>2</a:t>
            </a:r>
            <a:endParaRPr/>
          </a:p>
        </p:txBody>
      </p:sp>
      <p:pic>
        <p:nvPicPr>
          <p:cNvPr id="3" name="Picture 2" descr="A group of women sitting at desks laughing&#10;&#10;Description automatically generated">
            <a:extLst>
              <a:ext uri="{FF2B5EF4-FFF2-40B4-BE49-F238E27FC236}">
                <a16:creationId xmlns:a16="http://schemas.microsoft.com/office/drawing/2014/main" id="{8ED302C1-677F-08D7-925B-1E023477C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54" y="628158"/>
            <a:ext cx="5730412" cy="40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60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0227" y="4212430"/>
            <a:ext cx="550354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" pitchFamily="2" charset="0"/>
              </a:rPr>
              <a:t>Tayo Yannick Anton, </a:t>
            </a:r>
            <a:r>
              <a:rPr lang="en-CA" sz="1100" b="1" i="1">
                <a:effectLst/>
                <a:latin typeface="Helvetica" pitchFamily="2" charset="0"/>
              </a:rPr>
              <a:t>Backway</a:t>
            </a:r>
            <a:r>
              <a:rPr lang="en-CA" sz="1100" b="1">
                <a:effectLst/>
                <a:latin typeface="Helvetica" pitchFamily="2" charset="0"/>
              </a:rPr>
              <a:t>, 2013. This photograph captures the vivacity and energy of an event known as Yes Yes Y’all, a monthly hip-hop dance party celebrating the diversity of Toronto’s 2SLGBTQQIA+ community.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</a:t>
            </a:r>
            <a:r>
              <a:rPr lang="en-CA"/>
              <a:t>2</a:t>
            </a:r>
            <a:endParaRPr/>
          </a:p>
        </p:txBody>
      </p:sp>
      <p:pic>
        <p:nvPicPr>
          <p:cNvPr id="4" name="Picture 3" descr="A person doing a back flip in front of a crowd&#10;&#10;Description automatically generated">
            <a:extLst>
              <a:ext uri="{FF2B5EF4-FFF2-40B4-BE49-F238E27FC236}">
                <a16:creationId xmlns:a16="http://schemas.microsoft.com/office/drawing/2014/main" id="{A768156C-362F-7FD6-6640-A8C70D00D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227" y="460375"/>
            <a:ext cx="5503545" cy="36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317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489932" y="4286214"/>
            <a:ext cx="619459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" pitchFamily="2" charset="0"/>
              </a:rPr>
              <a:t>Jeff Wall, </a:t>
            </a:r>
            <a:r>
              <a:rPr lang="en-CA" sz="1100" b="1" i="1">
                <a:effectLst/>
                <a:latin typeface="Helvetica" pitchFamily="2" charset="0"/>
              </a:rPr>
              <a:t>A Sudden Gust of Wind (after Hokusai)</a:t>
            </a:r>
            <a:r>
              <a:rPr lang="en-CA" sz="1100" b="1">
                <a:effectLst/>
                <a:latin typeface="Helvetica" pitchFamily="2" charset="0"/>
              </a:rPr>
              <a:t>, 1993. Considered one of the artist’s most ambitious works, </a:t>
            </a:r>
            <a:r>
              <a:rPr lang="en-CA" sz="1100" b="1" i="1">
                <a:effectLst/>
                <a:latin typeface="Helvetica" pitchFamily="2" charset="0"/>
              </a:rPr>
              <a:t>A Sudden Gust of Wind </a:t>
            </a:r>
            <a:r>
              <a:rPr lang="en-CA" sz="1100" b="1">
                <a:effectLst/>
                <a:latin typeface="Helvetica" pitchFamily="2" charset="0"/>
              </a:rPr>
              <a:t>highlights Wall’s deep knowledge of art history and his interest in composing dynamic, thought-provoking images.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3" name="Picture 2" descr="A group of men throwing papers into a river&#10;&#10;Description automatically generated">
            <a:extLst>
              <a:ext uri="{FF2B5EF4-FFF2-40B4-BE49-F238E27FC236}">
                <a16:creationId xmlns:a16="http://schemas.microsoft.com/office/drawing/2014/main" id="{F96588FD-760D-34E4-219E-1A7F70506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932" y="460375"/>
            <a:ext cx="6194592" cy="3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934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99906" y="4286214"/>
            <a:ext cx="594418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"/>
              </a:rPr>
              <a:t>Jeff Wall, </a:t>
            </a:r>
            <a:r>
              <a:rPr lang="en-CA" sz="1100" b="1" i="1" dirty="0">
                <a:effectLst/>
                <a:latin typeface="Helvetica"/>
              </a:rPr>
              <a:t>Study for A Sudden Gust of Wind (After Hokusai)</a:t>
            </a:r>
            <a:r>
              <a:rPr lang="en-CA" sz="1100" b="1" dirty="0">
                <a:effectLst/>
                <a:latin typeface="Helvetica"/>
              </a:rPr>
              <a:t>, 1993. This preparatory document illustrates the careful process behind Wall’s final work, with the foreground figures superimposed over photographs of the landscape backdrop.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4" name="Picture 3" descr="A group of people running near a river&#10;&#10;Description automatically generated">
            <a:extLst>
              <a:ext uri="{FF2B5EF4-FFF2-40B4-BE49-F238E27FC236}">
                <a16:creationId xmlns:a16="http://schemas.microsoft.com/office/drawing/2014/main" id="{1260D8C0-F53B-7AA3-9CE4-EDB283A70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906" y="397934"/>
            <a:ext cx="5944187" cy="37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58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31818" y="4053458"/>
            <a:ext cx="568036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" pitchFamily="2" charset="0"/>
              </a:rPr>
              <a:t>Jeff Wall, Untitled production photos for </a:t>
            </a:r>
            <a:r>
              <a:rPr lang="en-CA" sz="1100" b="1" i="1">
                <a:effectLst/>
                <a:latin typeface="Helvetica" pitchFamily="2" charset="0"/>
              </a:rPr>
              <a:t>A Sudden Gust of Wind</a:t>
            </a:r>
            <a:r>
              <a:rPr lang="en-CA" sz="1100" b="1">
                <a:effectLst/>
                <a:latin typeface="Helvetica" pitchFamily="2" charset="0"/>
              </a:rPr>
              <a:t>, Richmond, B.C., 1993.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4" name="Picture 3" descr="Several pictures of people working in a field&#10;&#10;Description automatically generated">
            <a:extLst>
              <a:ext uri="{FF2B5EF4-FFF2-40B4-BE49-F238E27FC236}">
                <a16:creationId xmlns:a16="http://schemas.microsoft.com/office/drawing/2014/main" id="{2CD6FB81-EF71-6097-2AC6-F54B7E118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46" y="477001"/>
            <a:ext cx="5680364" cy="35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8005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42610" y="2794356"/>
            <a:ext cx="2211186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"/>
              </a:rPr>
              <a:t>Katsushika Hokusai, </a:t>
            </a:r>
            <a:r>
              <a:rPr lang="en-CA" sz="1100" b="1" i="1" dirty="0" err="1">
                <a:effectLst/>
                <a:latin typeface="Helvetica"/>
              </a:rPr>
              <a:t>Yejiri</a:t>
            </a:r>
            <a:r>
              <a:rPr lang="en-CA" sz="1100" b="1" i="1" dirty="0">
                <a:effectLst/>
                <a:latin typeface="Helvetica"/>
              </a:rPr>
              <a:t> Station, Province of Suruga</a:t>
            </a:r>
            <a:r>
              <a:rPr lang="en-CA" sz="1100" b="1" dirty="0">
                <a:effectLst/>
                <a:latin typeface="Helvetica"/>
              </a:rPr>
              <a:t>, from the series “Thirty-Six views of Mount Fuji</a:t>
            </a:r>
            <a:r>
              <a:rPr lang="en-CA" sz="1100" b="1" dirty="0">
                <a:latin typeface="Helvetica"/>
              </a:rPr>
              <a:t>,”</a:t>
            </a:r>
            <a:r>
              <a:rPr lang="en-CA" sz="1100" b="1" dirty="0">
                <a:effectLst/>
                <a:latin typeface="Helvetica"/>
              </a:rPr>
              <a:t> c.1830–31. Hokusai’s prints featuring different seasonal views of the iconic Mt. Fuji have long served as a source of inspiration for artists, both in Asia and the West.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3" name="Picture 2" descr="A group of people flying kites&#10;&#10;Description automatically generated">
            <a:extLst>
              <a:ext uri="{FF2B5EF4-FFF2-40B4-BE49-F238E27FC236}">
                <a16:creationId xmlns:a16="http://schemas.microsoft.com/office/drawing/2014/main" id="{E337F02D-711E-FE94-3AA0-3CDB2ECF6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36" y="608613"/>
            <a:ext cx="5865597" cy="40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556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973485" y="4477993"/>
            <a:ext cx="468043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Portrait of Minna Keene, 1908.</a:t>
            </a:r>
            <a:endParaRPr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erson in a hat&#10;&#10;Description automatically generated">
            <a:extLst>
              <a:ext uri="{FF2B5EF4-FFF2-40B4-BE49-F238E27FC236}">
                <a16:creationId xmlns:a16="http://schemas.microsoft.com/office/drawing/2014/main" id="{0FFA0AF1-8A91-2E11-6FC4-1D8EADE3C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85" y="311596"/>
            <a:ext cx="3493821" cy="45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69858" y="4462914"/>
            <a:ext cx="305240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"/>
              </a:rPr>
              <a:t>Helen McNicoll, </a:t>
            </a:r>
            <a:r>
              <a:rPr lang="en-CA" sz="1100" b="1" i="1" dirty="0">
                <a:effectLst/>
                <a:latin typeface="Helvetica"/>
              </a:rPr>
              <a:t>Sunny September</a:t>
            </a:r>
            <a:r>
              <a:rPr lang="en-CA" sz="1100" b="1" dirty="0">
                <a:effectLst/>
                <a:latin typeface="Helvetica"/>
              </a:rPr>
              <a:t>, </a:t>
            </a:r>
            <a:r>
              <a:rPr lang="en-CA" sz="1100" b="1" dirty="0">
                <a:latin typeface="Helvetica"/>
              </a:rPr>
              <a:t>1913.</a:t>
            </a:r>
            <a:endParaRPr lang="en-CA" sz="1100" b="1" dirty="0">
              <a:effectLst/>
              <a:latin typeface="Helvetica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4" name="Picture 3" descr="A person and children walking on a grassy field&#10;&#10;Description automatically generated">
            <a:extLst>
              <a:ext uri="{FF2B5EF4-FFF2-40B4-BE49-F238E27FC236}">
                <a16:creationId xmlns:a16="http://schemas.microsoft.com/office/drawing/2014/main" id="{91A65B11-18FD-4190-20ED-8A48267E1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5" y="573741"/>
            <a:ext cx="4952415" cy="42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380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59859" y="4049414"/>
            <a:ext cx="582428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" pitchFamily="2" charset="0"/>
              </a:rPr>
              <a:t>Alex Colville, </a:t>
            </a:r>
            <a:r>
              <a:rPr lang="en-CA" sz="1100" b="1" i="1">
                <a:effectLst/>
                <a:latin typeface="Helvetica" pitchFamily="2" charset="0"/>
              </a:rPr>
              <a:t>Dog in Car</a:t>
            </a:r>
            <a:r>
              <a:rPr lang="en-CA" sz="1100" b="1">
                <a:effectLst/>
                <a:latin typeface="Helvetica" pitchFamily="2" charset="0"/>
              </a:rPr>
              <a:t>, 1999.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4" name="Picture 3" descr="A dog and a person in a car&#10;&#10;Description automatically generated">
            <a:extLst>
              <a:ext uri="{FF2B5EF4-FFF2-40B4-BE49-F238E27FC236}">
                <a16:creationId xmlns:a16="http://schemas.microsoft.com/office/drawing/2014/main" id="{302BD294-C67F-A700-BD2C-32BA914F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859" y="585089"/>
            <a:ext cx="5824280" cy="33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01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54774" y="4408098"/>
            <a:ext cx="583444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err="1">
                <a:effectLst/>
                <a:latin typeface="Helvetica" pitchFamily="2" charset="0"/>
              </a:rPr>
              <a:t>Itee</a:t>
            </a:r>
            <a:r>
              <a:rPr lang="en-CA" sz="1100" b="1">
                <a:effectLst/>
                <a:latin typeface="Helvetica" pitchFamily="2" charset="0"/>
              </a:rPr>
              <a:t> </a:t>
            </a:r>
            <a:r>
              <a:rPr lang="en-CA" sz="1100" b="1" err="1">
                <a:effectLst/>
                <a:latin typeface="Helvetica" pitchFamily="2" charset="0"/>
              </a:rPr>
              <a:t>Pootoogook</a:t>
            </a:r>
            <a:r>
              <a:rPr lang="en-CA" sz="1100" b="1">
                <a:effectLst/>
                <a:latin typeface="Helvetica" pitchFamily="2" charset="0"/>
              </a:rPr>
              <a:t>, </a:t>
            </a:r>
            <a:r>
              <a:rPr lang="en-CA" sz="1100" b="1" i="1">
                <a:effectLst/>
                <a:latin typeface="Helvetica" pitchFamily="2" charset="0"/>
              </a:rPr>
              <a:t>Three Hunters Canoeing Across the Current</a:t>
            </a:r>
            <a:r>
              <a:rPr lang="en-CA" sz="1100" b="1">
                <a:effectLst/>
                <a:latin typeface="Helvetica" pitchFamily="2" charset="0"/>
              </a:rPr>
              <a:t>, 2013.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pic>
        <p:nvPicPr>
          <p:cNvPr id="3" name="Picture 2" descr="A group of people on a boat&#10;&#10;Description automatically generated">
            <a:extLst>
              <a:ext uri="{FF2B5EF4-FFF2-40B4-BE49-F238E27FC236}">
                <a16:creationId xmlns:a16="http://schemas.microsoft.com/office/drawing/2014/main" id="{39DC2E14-5A50-B449-69A2-D68C55B10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75" y="460375"/>
            <a:ext cx="5834450" cy="3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1101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35506" y="3685212"/>
            <a:ext cx="349384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Suzy Lake,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Pre-Resolution: Using the Ordinances at Hand #6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1983–84. One of Canada’s most celebrated photographers, Lake’s works exploring issues related to gender and identity have helped advance photography’s evolution as a contemporary art medium.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4" name="Picture 3" descr="A person holding a hammer&#10;&#10;Description automatically generated">
            <a:extLst>
              <a:ext uri="{FF2B5EF4-FFF2-40B4-BE49-F238E27FC236}">
                <a16:creationId xmlns:a16="http://schemas.microsoft.com/office/drawing/2014/main" id="{37F08F47-F67B-7F71-5BDA-3F5D40A7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717" y="257992"/>
            <a:ext cx="2860564" cy="46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3900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65787" y="2869162"/>
            <a:ext cx="2626521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Hannah Maynard,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Hannah Maynard and her grandson, Maynard McDonald, in a tableau vivant composite photo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c.1893. While Maynard operated successful portrait studio in Victoria, she is known for her experimental works using multiple exposures, such as in this staged portrait with her grandson.</a:t>
            </a:r>
          </a:p>
        </p:txBody>
      </p:sp>
      <p:pic>
        <p:nvPicPr>
          <p:cNvPr id="3" name="Picture 2" descr="A group of people in front of a child&#10;&#10;Description automatically generated">
            <a:extLst>
              <a:ext uri="{FF2B5EF4-FFF2-40B4-BE49-F238E27FC236}">
                <a16:creationId xmlns:a16="http://schemas.microsoft.com/office/drawing/2014/main" id="{F8898FE2-07BA-FEEE-B290-949817C3A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92" y="407323"/>
            <a:ext cx="5505222" cy="43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164676" y="3541170"/>
            <a:ext cx="277645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Evergreens and Mountains, CPR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1914–15. Like many prominent photographers of her time, Keene was commissioned by the CPR to produce photos that would help boost tourism to the West Coast of Canada.</a:t>
            </a:r>
          </a:p>
        </p:txBody>
      </p:sp>
      <p:pic>
        <p:nvPicPr>
          <p:cNvPr id="3" name="Picture 2" descr="A mountain range with snow and trees&#10;&#10;Description automatically generated with medium confidence">
            <a:extLst>
              <a:ext uri="{FF2B5EF4-FFF2-40B4-BE49-F238E27FC236}">
                <a16:creationId xmlns:a16="http://schemas.microsoft.com/office/drawing/2014/main" id="{1BF004F0-38A2-3F21-F5FD-BC32A0A13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08" y="232756"/>
            <a:ext cx="3591254" cy="46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84668" y="3435494"/>
            <a:ext cx="244674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hangingPunct="1">
              <a:defRPr/>
            </a:pP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Girl with Fruit Tree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c.1910. An example of a photograph produced in the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Pictorialist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style, the aim of this work is to convey a feeling through formal qualities such as tonal balance and composition.</a:t>
            </a:r>
          </a:p>
        </p:txBody>
      </p:sp>
      <p:pic>
        <p:nvPicPr>
          <p:cNvPr id="4" name="Picture 3" descr="A young child holding a tree branch&#10;&#10;Description automatically generated">
            <a:extLst>
              <a:ext uri="{FF2B5EF4-FFF2-40B4-BE49-F238E27FC236}">
                <a16:creationId xmlns:a16="http://schemas.microsoft.com/office/drawing/2014/main" id="{E32B95FE-7634-34C3-BF29-858D27A5D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17" y="338432"/>
            <a:ext cx="5408169" cy="44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400236" y="3619007"/>
            <a:ext cx="261570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Fruit Study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c.1910. In some of her earliest works, Keene explored the aesthetic dimensions of photography by adopting the compositional and symbolic elements of still-life paintings. </a:t>
            </a:r>
          </a:p>
        </p:txBody>
      </p:sp>
      <p:pic>
        <p:nvPicPr>
          <p:cNvPr id="3" name="Picture 2" descr="A still life of fruit and wine&#10;&#10;Description automatically generated">
            <a:extLst>
              <a:ext uri="{FF2B5EF4-FFF2-40B4-BE49-F238E27FC236}">
                <a16:creationId xmlns:a16="http://schemas.microsoft.com/office/drawing/2014/main" id="{E01703B6-D05E-4905-0CE9-527DFB355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38" y="324196"/>
            <a:ext cx="3404275" cy="44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06733" y="4371026"/>
            <a:ext cx="4662539" cy="56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his favourite 122 camera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c.1946–47.</a:t>
            </a:r>
            <a:r>
              <a:rPr lang="en-CA"/>
              <a:t> </a:t>
            </a:r>
          </a:p>
        </p:txBody>
      </p:sp>
      <p:pic>
        <p:nvPicPr>
          <p:cNvPr id="3" name="Picture 2" descr="A person in a fur coat&#10;&#10;Description automatically generated">
            <a:extLst>
              <a:ext uri="{FF2B5EF4-FFF2-40B4-BE49-F238E27FC236}">
                <a16:creationId xmlns:a16="http://schemas.microsoft.com/office/drawing/2014/main" id="{9FB0DBFA-AD5D-E5D1-7A65-17A18E44B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28" y="182879"/>
            <a:ext cx="3008205" cy="47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77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00942" y="4311226"/>
            <a:ext cx="654211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Udluriak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Mark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Tapungai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Petalassie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c.1940–60.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often asked his subjects to choose their own poses or wear garments with personal significance to them.</a:t>
            </a:r>
          </a:p>
        </p:txBody>
      </p:sp>
      <p:pic>
        <p:nvPicPr>
          <p:cNvPr id="4" name="Picture 3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52DD4E08-A7E3-2BDE-7C54-2A77567B1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942" y="159457"/>
            <a:ext cx="6542116" cy="40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70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16942" y="4277974"/>
            <a:ext cx="611011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Campers gathering in Cape Dorset for </a:t>
            </a:r>
            <a:r>
              <a:rPr lang="en-CA" sz="1100" b="1" i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umiakjuakkanak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(“big ship time”)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c.1940–60. </a:t>
            </a:r>
            <a:r>
              <a:rPr lang="en-CA" sz="11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documented events in his community, such as this gathering to meet a Hudson’s Bay Company ship carrying supplies. </a:t>
            </a:r>
          </a:p>
        </p:txBody>
      </p:sp>
      <p:pic>
        <p:nvPicPr>
          <p:cNvPr id="3" name="Picture 2" descr="A group of people outside a small house&#10;&#10;Description automatically generated">
            <a:extLst>
              <a:ext uri="{FF2B5EF4-FFF2-40B4-BE49-F238E27FC236}">
                <a16:creationId xmlns:a16="http://schemas.microsoft.com/office/drawing/2014/main" id="{CB37AFEC-E807-488F-A160-B827E09FA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42" y="139809"/>
            <a:ext cx="6110115" cy="40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83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1138</Words>
  <Application>Microsoft Macintosh PowerPoint</Application>
  <PresentationFormat>On-screen Show (16:9)</PresentationFormat>
  <Paragraphs>51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Helvetica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Emma Doubt</cp:lastModifiedBy>
  <cp:revision>24</cp:revision>
  <dcterms:modified xsi:type="dcterms:W3CDTF">2023-11-27T21:51:31Z</dcterms:modified>
</cp:coreProperties>
</file>