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83" r:id="rId7"/>
    <p:sldId id="284" r:id="rId8"/>
    <p:sldId id="285" r:id="rId9"/>
    <p:sldId id="286" r:id="rId10"/>
    <p:sldId id="293" r:id="rId11"/>
    <p:sldId id="340" r:id="rId12"/>
    <p:sldId id="341" r:id="rId13"/>
    <p:sldId id="287" r:id="rId14"/>
    <p:sldId id="288" r:id="rId15"/>
    <p:sldId id="290" r:id="rId16"/>
    <p:sldId id="322" r:id="rId17"/>
    <p:sldId id="324" r:id="rId18"/>
    <p:sldId id="266" r:id="rId19"/>
    <p:sldId id="325" r:id="rId20"/>
    <p:sldId id="342" r:id="rId21"/>
    <p:sldId id="343" r:id="rId22"/>
    <p:sldId id="344" r:id="rId23"/>
    <p:sldId id="345" r:id="rId24"/>
    <p:sldId id="301" r:id="rId25"/>
    <p:sldId id="346" r:id="rId26"/>
    <p:sldId id="347" r:id="rId27"/>
    <p:sldId id="348" r:id="rId28"/>
    <p:sldId id="349" r:id="rId29"/>
    <p:sldId id="334" r:id="rId30"/>
    <p:sldId id="350" r:id="rId31"/>
    <p:sldId id="351" r:id="rId32"/>
    <p:sldId id="352" r:id="rId33"/>
    <p:sldId id="353" r:id="rId34"/>
    <p:sldId id="337" r:id="rId35"/>
    <p:sldId id="321" r:id="rId36"/>
    <p:sldId id="354" r:id="rId37"/>
    <p:sldId id="355" r:id="rId38"/>
    <p:sldId id="339" r:id="rId3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EB8C0-99C4-4AE7-AC37-D980569B3559}" v="51" dt="2024-01-11T14:03:53.538"/>
    <p1510:client id="{AAA3A1B1-E43B-C5FC-F65C-1A0DEEC4D94F}" v="15" dt="2024-01-12T15:57:18.7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2"/>
    <p:restoredTop sz="90068" autoAdjust="0"/>
  </p:normalViewPr>
  <p:slideViewPr>
    <p:cSldViewPr snapToGrid="0" snapToObjects="1">
      <p:cViewPr>
        <p:scale>
          <a:sx n="149" d="100"/>
          <a:sy n="149" d="100"/>
        </p:scale>
        <p:origin x="-4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62011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6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72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54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543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426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44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528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265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88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413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331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59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1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1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86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82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44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7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69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31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a black smoke coming out of the water&#10;&#10;Description automatically generated">
            <a:extLst>
              <a:ext uri="{FF2B5EF4-FFF2-40B4-BE49-F238E27FC236}">
                <a16:creationId xmlns:a16="http://schemas.microsoft.com/office/drawing/2014/main" xmlns="" id="{478D1098-DB06-BA1E-F19F-7C7363A03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" y="0"/>
            <a:ext cx="9133458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1429529" y="4368233"/>
            <a:ext cx="628494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Brian Mulroney et Art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Miki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président de la 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National Association of </a:t>
            </a:r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Japanese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Canadians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signant l’accord de réparation en 1988.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group of people standing around a desk&#10;&#10;Description automatically generated">
            <a:extLst>
              <a:ext uri="{FF2B5EF4-FFF2-40B4-BE49-F238E27FC236}">
                <a16:creationId xmlns:a16="http://schemas.microsoft.com/office/drawing/2014/main" xmlns="" id="{D1077E90-8CBE-3F70-CF9C-15EAD931F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3677"/>
          <a:stretch/>
        </p:blipFill>
        <p:spPr>
          <a:xfrm>
            <a:off x="1429529" y="371480"/>
            <a:ext cx="6284941" cy="38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1727900" y="4293810"/>
            <a:ext cx="56881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 de la Canadian Fish &amp; Cold Storage </a:t>
            </a:r>
            <a:r>
              <a:rPr lang="en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Seal Cove, Prince Rupert, C.-B., v.1930.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black and white photo of a mountain and a town&#10;&#10;Description automatically generated">
            <a:extLst>
              <a:ext uri="{FF2B5EF4-FFF2-40B4-BE49-F238E27FC236}">
                <a16:creationId xmlns:a16="http://schemas.microsoft.com/office/drawing/2014/main" xmlns="" id="{B5A93E63-7768-2D1C-D5CA-21A6F8E6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00" y="412652"/>
            <a:ext cx="5688199" cy="37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4314305" y="4348070"/>
            <a:ext cx="40967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Tanabe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camp d’internement japonais de Lemon Creek, C.-B., 1943.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erson sitting on a porch&#10;&#10;Description automatically generated">
            <a:extLst>
              <a:ext uri="{FF2B5EF4-FFF2-40B4-BE49-F238E27FC236}">
                <a16:creationId xmlns:a16="http://schemas.microsoft.com/office/drawing/2014/main" xmlns="" id="{15C48B32-665E-EDCF-75F4-36CA1899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2" y="163361"/>
            <a:ext cx="3367683" cy="47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1687089" y="4414902"/>
            <a:ext cx="564303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Tanabe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(deuxième rangée, le deuxième à partir de la droite) avec sa cohorte diplômée de la Winnipeg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Art, 1949.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84659064-288D-23D4-BCDD-29AE49423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74" y="263599"/>
            <a:ext cx="5416303" cy="40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4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1840596" y="4432734"/>
            <a:ext cx="546280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Tanabe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son atelier, s.d.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n old person standing in front of a wall of paintings&#10;&#10;Description automatically generated">
            <a:extLst>
              <a:ext uri="{FF2B5EF4-FFF2-40B4-BE49-F238E27FC236}">
                <a16:creationId xmlns:a16="http://schemas.microsoft.com/office/drawing/2014/main" xmlns="" id="{252735E6-AA2C-1A25-0DDE-510C90646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96" y="269126"/>
            <a:ext cx="5462808" cy="40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32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374794" y="3969223"/>
            <a:ext cx="429030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algn="ctr" hangingPunct="1">
              <a:defRPr/>
            </a:pP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20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20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1977.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Malgré leur simplicité formelle, les paysages des Prairies de Tanabe sont soigneusement réfléchis et conçus à l’aide de photographies de référence prises, rassemblées et compilées par l’artiste.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dirty="0"/>
          </a:p>
        </p:txBody>
      </p:sp>
      <p:pic>
        <p:nvPicPr>
          <p:cNvPr id="4" name="Picture 3" descr="A landscape with a flat field&#10;&#10;Description automatically generated with medium confidence">
            <a:extLst>
              <a:ext uri="{FF2B5EF4-FFF2-40B4-BE49-F238E27FC236}">
                <a16:creationId xmlns:a16="http://schemas.microsoft.com/office/drawing/2014/main" xmlns="" id="{98839207-A605-55CF-6F2B-4C3A23CB8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82" y="337411"/>
            <a:ext cx="4138636" cy="35589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27636" y="4185355"/>
            <a:ext cx="70980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The Land 3/75 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 terre 3/75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),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1975.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 plupart des paysages de prairie de Tanabe ont été créés alors que l’artiste vivait et enseignait à Banff, en Alberta.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green field with a horizon&#10;&#10;Description automatically generated with medium confidence">
            <a:extLst>
              <a:ext uri="{FF2B5EF4-FFF2-40B4-BE49-F238E27FC236}">
                <a16:creationId xmlns:a16="http://schemas.microsoft.com/office/drawing/2014/main" xmlns="" id="{EAB96CE5-59F3-10F9-38D5-00C26FEAE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27" y="575562"/>
            <a:ext cx="5999270" cy="35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34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72366" y="4185355"/>
            <a:ext cx="599927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Prairie Hills 10/78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Collines des Prairies 10/78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1978.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Ici, Tanabe emploie du lavis noir, une technique qu’il a apprise en étudiant la peinture à l’encre, pour évoquer les effets atmosphériques d’une tempête dans les Prairies.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 descr="A landscape with a dark sky&#10;&#10;Description automatically generated">
            <a:extLst>
              <a:ext uri="{FF2B5EF4-FFF2-40B4-BE49-F238E27FC236}">
                <a16:creationId xmlns:a16="http://schemas.microsoft.com/office/drawing/2014/main" xmlns="" id="{3019FB16-A7A5-A82D-7F35-3725350BF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65" y="496162"/>
            <a:ext cx="5999270" cy="36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122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92386" y="4110541"/>
            <a:ext cx="573791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Tanabe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Strait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Georgia 1/90: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Raza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Détroit de Géorgie 1/90 :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Raza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1990. Cette peinture, enveloppée de brume, représente le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Raza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Passage, une étendue d’eau située à l’extrémité nord du détroit de Géorgie.</a:t>
            </a:r>
            <a:endParaRPr lang="en-CA" sz="1100" b="1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large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xmlns="" id="{D1EA7EE2-3312-1841-62D4-156EFA95A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85" y="215803"/>
            <a:ext cx="5000030" cy="38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4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12620" y="3728154"/>
            <a:ext cx="711875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Rivers 2/00: Crooked River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Rivières 2/00 : rivière Crooked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2000.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composition fait partie d’une série de six peintures ayant pour sujet les rivières de la Colombie-Britannique, que l’artiste a réalisée entre 2000 et 2001.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road with trees and mountains in the background&#10;&#10;Description automatically generated">
            <a:extLst>
              <a:ext uri="{FF2B5EF4-FFF2-40B4-BE49-F238E27FC236}">
                <a16:creationId xmlns:a16="http://schemas.microsoft.com/office/drawing/2014/main" xmlns="" id="{2CB0A182-E8B2-FA47-B80F-D0FFB16FA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1" y="955964"/>
            <a:ext cx="7118757" cy="26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48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92474" y="2254730"/>
            <a:ext cx="191095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Peace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River 27/99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rivière de la Paix 27/99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1999.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Depuis les années 1980,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 est apprécié pour ses peintures monumentales représentant les paysages de la Colombie-Britannique, y compris les réseaux fluviaux de la province.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ainting of a farm&#10;&#10;Description automatically generated">
            <a:extLst>
              <a:ext uri="{FF2B5EF4-FFF2-40B4-BE49-F238E27FC236}">
                <a16:creationId xmlns:a16="http://schemas.microsoft.com/office/drawing/2014/main" xmlns="" id="{EEE05C2F-2C6A-BFB4-FD01-F42EB8EA1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1" y="672811"/>
            <a:ext cx="6371995" cy="37978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95283" y="4225093"/>
            <a:ext cx="655342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Cormorant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Island,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Looking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South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L’île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Cormorant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en regardant vers le sud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), 2015.</a:t>
            </a:r>
            <a:r>
              <a:rPr lang="fr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fr-CA" sz="1100" b="1" dirty="0" smtClean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fr-CA" sz="1100" b="1" dirty="0" smtClean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 smtClean="0">
                <a:latin typeface="Helvetica Neue"/>
                <a:ea typeface="+mj-lt"/>
                <a:cs typeface="+mj-lt"/>
              </a:rPr>
              <a:t>Cette </a:t>
            </a:r>
            <a:r>
              <a:rPr lang="fr-CA" sz="1100" b="1" dirty="0">
                <a:latin typeface="Helvetica Neue"/>
                <a:ea typeface="+mj-lt"/>
                <a:cs typeface="+mj-lt"/>
              </a:rPr>
              <a:t>peinture illustre le talent </a:t>
            </a:r>
            <a:r>
              <a:rPr lang="fr-CA" sz="1100" b="1" dirty="0">
                <a:effectLst/>
                <a:latin typeface="Helvetica Neue"/>
                <a:ea typeface="+mj-lt"/>
                <a:cs typeface="+mj-lt"/>
              </a:rPr>
              <a:t>de Tanabe à </a:t>
            </a:r>
            <a:r>
              <a:rPr lang="fr-CA" sz="1100" b="1" dirty="0">
                <a:latin typeface="Helvetica Neue"/>
                <a:ea typeface="+mj-lt"/>
                <a:cs typeface="+mj-lt"/>
              </a:rPr>
              <a:t>traduire les qualités de </a:t>
            </a:r>
            <a:r>
              <a:rPr lang="fr-CA" sz="1100" b="1" dirty="0">
                <a:effectLst/>
                <a:latin typeface="Helvetica Neue"/>
                <a:ea typeface="+mj-lt"/>
                <a:cs typeface="+mj-lt"/>
              </a:rPr>
              <a:t>la lumière et l’atmosphère brumeuse de la Côte Ouest.</a:t>
            </a:r>
            <a:r>
              <a:rPr lang="fr-CA" sz="1100" b="1" dirty="0">
                <a:latin typeface="Helvetica Neue"/>
                <a:ea typeface="+mj-lt"/>
                <a:cs typeface="+mj-lt"/>
              </a:rPr>
              <a:t> </a:t>
            </a:r>
            <a:endParaRPr lang="en-CA" sz="1100" b="1" dirty="0">
              <a:latin typeface="Helvetica Neue"/>
              <a:ea typeface="+mj-lt"/>
              <a:cs typeface="+mj-lt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 descr="A rocky beach with water in the background&#10;&#10;Description automatically generated">
            <a:extLst>
              <a:ext uri="{FF2B5EF4-FFF2-40B4-BE49-F238E27FC236}">
                <a16:creationId xmlns:a16="http://schemas.microsoft.com/office/drawing/2014/main" xmlns="" id="{F03C612C-1989-AA5D-2281-21E71944C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3" y="553154"/>
            <a:ext cx="6553429" cy="3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23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6189595" y="3317242"/>
            <a:ext cx="271769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Landscape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#4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Étude de paysage n</a:t>
            </a:r>
            <a:r>
              <a:rPr lang="fr-CA" sz="1100" b="1" i="1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4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1972.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Bien que rarement exposées, les études sur papier de Tanabe reflètent le caractère novateur de ses premières études de paysages dans les années 1970.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xmlns="" id="{5018E348-1E5E-BDCC-42C5-E274F15F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658143"/>
            <a:ext cx="5450528" cy="40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949265" y="4125338"/>
            <a:ext cx="715702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22/77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22/77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1977. </a:t>
            </a:r>
            <a:b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 typique de la série de Tanabe représentant les Prairies canadiennes, cette œuvre communique subtilement l’impression d’un vaste espace qui est associée à cette région géographique.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xmlns="" id="{3D4E52E7-2989-B6D2-FC00-7A1E68743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81" y="492521"/>
            <a:ext cx="5833231" cy="3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85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6" y="3568133"/>
            <a:ext cx="782089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Foothills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Looking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West 3/83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Contreforts en regardant vers l’ouest 3/83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1983.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peinture illustre les contreforts de l’Alberta, une chaîne de montagnes boisées et légèrement ondulées adjacentes aux montagnes Rocheuses.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4" name="Picture 3" descr="A green hill with a blue sky&#10;&#10;Description automatically generated with medium confidence">
            <a:extLst>
              <a:ext uri="{FF2B5EF4-FFF2-40B4-BE49-F238E27FC236}">
                <a16:creationId xmlns:a16="http://schemas.microsoft.com/office/drawing/2014/main" xmlns="" id="{F806CA37-6CB5-8F4A-2F20-025BFAFAF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890874"/>
            <a:ext cx="7772400" cy="25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23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6" y="3568133"/>
            <a:ext cx="77724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Westcoast 6/86, Late Afternoon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Côte Ouest 6/86, fin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d’après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-midi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1986. </a:t>
            </a:r>
            <a:b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peintures de Tanabe représentant les paysages pluvieux de la Côte Ouest nécessitent de nombreuses couches de peinture qui sont appliquées méthodiquement, au fil du temps.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body of water with islands in the background&#10;&#10;Description automatically generated">
            <a:extLst>
              <a:ext uri="{FF2B5EF4-FFF2-40B4-BE49-F238E27FC236}">
                <a16:creationId xmlns:a16="http://schemas.microsoft.com/office/drawing/2014/main" xmlns="" id="{AB09FEBC-8633-960C-CCF2-3F7A40565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935799"/>
            <a:ext cx="7772400" cy="25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366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06410" y="3850766"/>
            <a:ext cx="713118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Inside Passage 1/04: In Malacca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Pass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Passage intérieur 1/04 : dans le détroit de Malacca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), 2004.</a:t>
            </a:r>
            <a:r>
              <a:rPr lang="fr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endParaRPr lang="fr-CA" sz="1100" b="1" dirty="0" smtClean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fr-CA" sz="1100" b="1" dirty="0" smtClean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Dans 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cette peinture, Tanabe a pris grand soin de rendre les ondulations bigarrées à la surface de l’eau.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endParaRPr lang="fr-FR" dirty="0"/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4" name="Picture 3" descr="A body of water with a hill in the background&#10;&#10;Description automatically generated">
            <a:extLst>
              <a:ext uri="{FF2B5EF4-FFF2-40B4-BE49-F238E27FC236}">
                <a16:creationId xmlns:a16="http://schemas.microsoft.com/office/drawing/2014/main" xmlns="" id="{D83921B7-76D9-3265-3A8B-9EAE5962C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0" y="628230"/>
            <a:ext cx="7131180" cy="31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4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1111" y="3858474"/>
            <a:ext cx="553223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#6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6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1974.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 1972 et 1984, </a:t>
            </a:r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 réalise plus de 200 peintures des Prairies, explorant les limites entre abstraction et figuration.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3" name="Picture 2" descr="A watercolor painting of a green and brown field&#10;&#10;Description automatically generated">
            <a:extLst>
              <a:ext uri="{FF2B5EF4-FFF2-40B4-BE49-F238E27FC236}">
                <a16:creationId xmlns:a16="http://schemas.microsoft.com/office/drawing/2014/main" xmlns="" id="{192C691F-45CF-8366-8C7B-EF66D087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11" y="512659"/>
            <a:ext cx="5532235" cy="32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63024" y="3896553"/>
            <a:ext cx="62751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4/75 – East of Calgary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4/75 – À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l’est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Calgary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1975. </a:t>
            </a:r>
            <a:endParaRPr lang="en-CA" sz="1100" b="1" dirty="0" smtClean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fr-CA" sz="1100" b="1" dirty="0" smtClean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 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peinture, Tanabe a supprimé pratiquement toute trace d’intervention humaine dans le paysage, créant ainsi une image qui exprime la qualité essentielle du lieu.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4" name="Picture 3" descr="A road with a yellow field&#10;&#10;Description automatically generated with medium confidence">
            <a:extLst>
              <a:ext uri="{FF2B5EF4-FFF2-40B4-BE49-F238E27FC236}">
                <a16:creationId xmlns:a16="http://schemas.microsoft.com/office/drawing/2014/main" xmlns="" id="{2AC40B9A-F3DD-3F04-0A3F-4F3C26400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82" y="529543"/>
            <a:ext cx="5532235" cy="32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52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99232" y="3896553"/>
            <a:ext cx="660617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+mj-lt"/>
                <a:cs typeface="+mj-lt"/>
              </a:rPr>
              <a:t>Takao Tanabe, </a:t>
            </a:r>
            <a:r>
              <a:rPr lang="en-CA" sz="1100" b="1" dirty="0">
                <a:latin typeface="Helvetica Neue"/>
                <a:ea typeface="+mj-lt"/>
                <a:cs typeface="Arial"/>
              </a:rPr>
              <a:t>p</a:t>
            </a:r>
            <a:r>
              <a:rPr lang="fr-CA" sz="1100" b="1" dirty="0" err="1">
                <a:latin typeface="Helvetica Neue"/>
                <a:ea typeface="+mj-lt"/>
                <a:cs typeface="+mj-lt"/>
              </a:rPr>
              <a:t>hotographies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de référence d’un paysage de prairie agrandies et collées, s.d.</a:t>
            </a:r>
            <a:endParaRPr lang="en-CA" sz="1100" dirty="0">
              <a:effectLst/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 descr="A group of pictures of a landscape&#10;&#10;Description automatically generated">
            <a:extLst>
              <a:ext uri="{FF2B5EF4-FFF2-40B4-BE49-F238E27FC236}">
                <a16:creationId xmlns:a16="http://schemas.microsoft.com/office/drawing/2014/main" xmlns="" id="{57808F38-153C-90B4-674F-9BC53AC61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31" y="594294"/>
            <a:ext cx="6545535" cy="31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0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97012" y="3896553"/>
            <a:ext cx="641429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croquis de paysage au crayon, 1976.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Tanabe a annoté cette esquisse, relevant que les Prairies sont « presque entièrement constituées de ciel » et que « les nuages semblent omniprésents ».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 descr="A handwritten note with 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87E7A9AF-8654-04E1-E2A2-E576E77E2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9" y="552864"/>
            <a:ext cx="5207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314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5133411" y="4373008"/>
            <a:ext cx="359495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 dans son atelier de l’Île de Vancouver, 1987.</a:t>
            </a:r>
            <a:r>
              <a:rPr lang="en-CA" sz="1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xmlns="" id="{0EC20828-75AB-C837-F95E-D6E76CFD8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" y="211512"/>
            <a:ext cx="4765328" cy="46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9" y="3995753"/>
            <a:ext cx="77723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+mj-lt"/>
                <a:cs typeface="+mj-lt"/>
              </a:rPr>
              <a:t>Takao Tanabe, </a:t>
            </a:r>
            <a:r>
              <a:rPr lang="en-CA" sz="1100" b="1" dirty="0" err="1">
                <a:latin typeface="Helvetica Neue"/>
                <a:ea typeface="+mj-lt"/>
                <a:cs typeface="Arial"/>
              </a:rPr>
              <a:t>ph</a:t>
            </a:r>
            <a:r>
              <a:rPr lang="fr-CA" sz="1100" b="1" dirty="0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otographies</a:t>
            </a:r>
            <a:r>
              <a:rPr lang="fr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de référence des contreforts de l’Alberta agrandies et collées, s.d.</a:t>
            </a:r>
            <a:r>
              <a:rPr lang="en-CA" sz="110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endParaRPr lang="en-CA" sz="1100" b="1"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4" name="Picture 3" descr="A picture of a landscape&#10;&#10;Description automatically generated">
            <a:extLst>
              <a:ext uri="{FF2B5EF4-FFF2-40B4-BE49-F238E27FC236}">
                <a16:creationId xmlns:a16="http://schemas.microsoft.com/office/drawing/2014/main" xmlns="" id="{ABF8A98F-6BE5-326E-C1DB-BE2B2DAB3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6653"/>
            <a:ext cx="7772400" cy="32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64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81158" y="3956950"/>
            <a:ext cx="558168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Tanabe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Masato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Arikushi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(imprimeur),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Gogit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Passage, Queen Charlotte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Islands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Gogit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Passage, Haïda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Gwaii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), 1988. Basée sur une série de peintures représentant Haïda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Gwaii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cette estampe est l’une des premières produites par Tanabe en collaboration avec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Masato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Arikushi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fr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endParaRPr lang="en-CA" sz="1100" b="1"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water and mountains in the distance&#10;&#10;Description automatically generated">
            <a:extLst>
              <a:ext uri="{FF2B5EF4-FFF2-40B4-BE49-F238E27FC236}">
                <a16:creationId xmlns:a16="http://schemas.microsoft.com/office/drawing/2014/main" xmlns="" id="{747B46E9-9CD9-E5C3-6521-DB3C0A081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58" y="361080"/>
            <a:ext cx="5581683" cy="34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41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91597" y="3885064"/>
            <a:ext cx="43813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Marsh Magenta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Marais magenta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1964.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Moins connues, les nombreuses œuvres sur papier de Tanabe, comme celle-ci, marquent un moment de transition dans sa carrière, alors qu’il s’éloigne de l’influence de l’expressionnisme abstrait.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ainting of a landscape with a pink background&#10;&#10;Description automatically generated">
            <a:extLst>
              <a:ext uri="{FF2B5EF4-FFF2-40B4-BE49-F238E27FC236}">
                <a16:creationId xmlns:a16="http://schemas.microsoft.com/office/drawing/2014/main" xmlns="" id="{CD42617B-2E03-41C7-2AEA-06172D2B1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" y="227417"/>
            <a:ext cx="3488325" cy="46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3829622" y="4096760"/>
            <a:ext cx="49435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 Region of Landlocked Lakes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Une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région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de lacs 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enclavés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), 1958. 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Exemplaire de l’approche picturale de l’abstraction cultivée par l’artiste, cette œuvre fait allusion à des formes qui semblent provenir de la nature.</a:t>
            </a:r>
            <a:r>
              <a:rPr lang="fr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endParaRPr lang="en-CA" sz="1100" b="1"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ainting of a horse&#10;&#10;Description automatically generated">
            <a:extLst>
              <a:ext uri="{FF2B5EF4-FFF2-40B4-BE49-F238E27FC236}">
                <a16:creationId xmlns:a16="http://schemas.microsoft.com/office/drawing/2014/main" xmlns="" id="{2D1AA6E0-033B-49E9-529E-F1781F421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07" y="237724"/>
            <a:ext cx="2493682" cy="466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78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3790249" y="4130746"/>
            <a:ext cx="44528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Storm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Orage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1960. </a:t>
            </a:r>
            <a:b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 paysage très abstrait a été conçu pendant le voyage de Tanabe au Japon, au cours duquel il a appris les techniques associées au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sumi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-e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close-up of a black and white painting&#10;&#10;Description automatically generated">
            <a:extLst>
              <a:ext uri="{FF2B5EF4-FFF2-40B4-BE49-F238E27FC236}">
                <a16:creationId xmlns:a16="http://schemas.microsoft.com/office/drawing/2014/main" xmlns="" id="{680B1412-5A1A-2E56-B79B-C496DF2C7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4" y="248851"/>
            <a:ext cx="2360731" cy="46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230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34791" y="4123071"/>
            <a:ext cx="547441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ctr"/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Shuttleworth Sunset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Coucher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soleil sur Shuttleworth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1993. </a:t>
            </a:r>
            <a:b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estampe représente un coucher de soleil près de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Shuttleworth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Bight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une plage isolée située à l’extrémité nord de l’Île de Vancouver.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sunset over a beach&#10;&#10;Description automatically generated">
            <a:extLst>
              <a:ext uri="{FF2B5EF4-FFF2-40B4-BE49-F238E27FC236}">
                <a16:creationId xmlns:a16="http://schemas.microsoft.com/office/drawing/2014/main" xmlns="" id="{65689A07-AEB7-418F-D27D-89FA2E75F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92" y="290042"/>
            <a:ext cx="5474415" cy="37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6791498" y="3287553"/>
            <a:ext cx="199947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West of Winnipeg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l’ouest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Winnipeg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1949. </a:t>
            </a:r>
          </a:p>
          <a:p>
            <a:pPr lvl="0" hangingPunct="1">
              <a:defRPr/>
            </a:pP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peinture à l’aquarelle témoigne des débuts de Tanabe dans le genre du paysage.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xmlns="" id="{A1B23902-A8E4-11C6-D14A-B0C8EF069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1" y="486373"/>
            <a:ext cx="6358849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5145578" y="3790363"/>
            <a:ext cx="348064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fr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Tanabe, </a:t>
            </a:r>
            <a:r>
              <a:rPr lang="fr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Kitselas</a:t>
            </a: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</a:t>
            </a:r>
          </a:p>
          <a:p>
            <a:pPr lvl="0" hangingPunct="1">
              <a:defRPr/>
            </a:pP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début des années 1970, Tanabe développe un style qui accentue la planéité de l’espace pictural grâce à une combinaison de lignes fortes et de couleurs vives.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ainting of a rainbow and pyramid&#10;&#10;Description automatically generated">
            <a:extLst>
              <a:ext uri="{FF2B5EF4-FFF2-40B4-BE49-F238E27FC236}">
                <a16:creationId xmlns:a16="http://schemas.microsoft.com/office/drawing/2014/main" xmlns="" id="{F5321696-DF55-0B32-DD7F-CE3A506AD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3" y="257694"/>
            <a:ext cx="452885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3290621" y="3982500"/>
            <a:ext cx="558481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Fragment 41</a:t>
            </a:r>
            <a: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1951. </a:t>
            </a:r>
            <a:br>
              <a:rPr lang="en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Réalisée lors d’un voyage de formation à New York en 1951, cette œuvre démontre l’engouement de Tanabe pour les tendances émergentes de l’abstraction. </a:t>
            </a:r>
            <a:endParaRPr lang="en-CA" sz="1100" b="1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xmlns="" id="{17A952CA-B99D-2D09-E426-A3347499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9" y="299258"/>
            <a:ext cx="2532205" cy="45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906674" y="4108803"/>
            <a:ext cx="733065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fr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 géologique du Canada et de ses régions adjacentes, 1864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A map of the arctic&#10;&#10;Description automatically generated">
            <a:extLst>
              <a:ext uri="{FF2B5EF4-FFF2-40B4-BE49-F238E27FC236}">
                <a16:creationId xmlns:a16="http://schemas.microsoft.com/office/drawing/2014/main" xmlns="" id="{2FCECEEC-D394-FF4F-1BE4-8653E325C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6379" r="3316" b="10965"/>
          <a:stretch/>
        </p:blipFill>
        <p:spPr>
          <a:xfrm>
            <a:off x="906674" y="706581"/>
            <a:ext cx="7330652" cy="32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3768924" y="4305630"/>
            <a:ext cx="497436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Couverture du 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Canadian </a:t>
            </a:r>
            <a:r>
              <a:rPr lang="fr-CA" sz="1100" b="1" i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Geographical</a:t>
            </a:r>
            <a:r>
              <a:rPr lang="fr-CA" sz="1100" b="1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Journal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vol. 11, n</a:t>
            </a:r>
            <a:r>
              <a:rPr lang="fr-CA" sz="1100" b="1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6 (juin 1931).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close-up of a cover of a magazine&#10;&#10;Description automatically generated">
            <a:extLst>
              <a:ext uri="{FF2B5EF4-FFF2-40B4-BE49-F238E27FC236}">
                <a16:creationId xmlns:a16="http://schemas.microsoft.com/office/drawing/2014/main" xmlns="" id="{0569F549-8C54-8978-CE67-BCB2CED41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" y="299258"/>
            <a:ext cx="3067911" cy="44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52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xmlns="" id="{6AC285BC-FD99-074B-A550-9EDD86D2BA43}"/>
              </a:ext>
            </a:extLst>
          </p:cNvPr>
          <p:cNvSpPr txBox="1"/>
          <p:nvPr/>
        </p:nvSpPr>
        <p:spPr>
          <a:xfrm>
            <a:off x="4286691" y="3432833"/>
            <a:ext cx="43841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fr-CA" sz="11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Jackson Pollock au travail sur une peinture dans sa grange-atelier de Springs, NY, 1950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b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peintre met au point une nouvelle technique picturale qui consiste à verser [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pouring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et à faire couler [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dripping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de la peinture sur une toile tendue au sol.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erson standing on a white surface with black paint&#10;&#10;Description automatically generated">
            <a:extLst>
              <a:ext uri="{FF2B5EF4-FFF2-40B4-BE49-F238E27FC236}">
                <a16:creationId xmlns:a16="http://schemas.microsoft.com/office/drawing/2014/main" xmlns="" id="{077EB11D-AE96-E7E0-9328-37FD9CB7D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7" y="544483"/>
            <a:ext cx="3553774" cy="40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72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3" ma:contentTypeDescription="Crée un document." ma:contentTypeScope="" ma:versionID="d2de7df70d641d5a5c1a3158503aeca6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6a56e8d8ee7ac9fbda2c319a36658d51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  <SharedWithUsers xmlns="601693fa-2c38-4f6a-b983-c4972dc09c08">
      <UserInfo>
        <DisplayName>Victoria Nolte</DisplayName>
        <AccountId>24</AccountId>
        <AccountType/>
      </UserInfo>
      <UserInfo>
        <DisplayName>Emma Doubt</DisplayName>
        <AccountId>19</AccountId>
        <AccountType/>
      </UserInfo>
      <UserInfo>
        <DisplayName>Annie Champagne</DisplayName>
        <AccountId>44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D599055-2730-44B0-9252-4EDF2B9F5A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C2077E-2C87-46FF-A9FD-88E52C783D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D1F270-50B0-4685-AB9A-B403A8217EA3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b884e287-1c92-49cc-a912-5a08e8450b7f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01693fa-2c38-4f6a-b983-c4972dc09c0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418</Words>
  <Application>Microsoft Office PowerPoint</Application>
  <PresentationFormat>Affichage à l'écran (16:9)</PresentationFormat>
  <Paragraphs>54</Paragraphs>
  <Slides>35</Slides>
  <Notes>35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Annie Champagne </cp:lastModifiedBy>
  <cp:revision>127</cp:revision>
  <dcterms:modified xsi:type="dcterms:W3CDTF">2024-01-16T14:21:59Z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