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83" r:id="rId4"/>
    <p:sldId id="284" r:id="rId5"/>
    <p:sldId id="285" r:id="rId6"/>
    <p:sldId id="286" r:id="rId7"/>
    <p:sldId id="293" r:id="rId8"/>
    <p:sldId id="340" r:id="rId9"/>
    <p:sldId id="341" r:id="rId10"/>
    <p:sldId id="287" r:id="rId11"/>
    <p:sldId id="288" r:id="rId12"/>
    <p:sldId id="290" r:id="rId13"/>
    <p:sldId id="322" r:id="rId14"/>
    <p:sldId id="324" r:id="rId15"/>
    <p:sldId id="266" r:id="rId16"/>
    <p:sldId id="325" r:id="rId17"/>
    <p:sldId id="342" r:id="rId18"/>
    <p:sldId id="343" r:id="rId19"/>
    <p:sldId id="344" r:id="rId20"/>
    <p:sldId id="345" r:id="rId21"/>
    <p:sldId id="301" r:id="rId22"/>
    <p:sldId id="346" r:id="rId23"/>
    <p:sldId id="347" r:id="rId24"/>
    <p:sldId id="348" r:id="rId25"/>
    <p:sldId id="349" r:id="rId26"/>
    <p:sldId id="334" r:id="rId27"/>
    <p:sldId id="350" r:id="rId28"/>
    <p:sldId id="351" r:id="rId29"/>
    <p:sldId id="352" r:id="rId30"/>
    <p:sldId id="353" r:id="rId31"/>
    <p:sldId id="337" r:id="rId32"/>
    <p:sldId id="321" r:id="rId33"/>
    <p:sldId id="354" r:id="rId34"/>
    <p:sldId id="355" r:id="rId35"/>
    <p:sldId id="339" r:id="rId3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0AC389-606E-480F-B9DF-3C486ED8A8F6}" v="69" dt="2023-12-18T16:18:29.30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22"/>
    <p:restoredTop sz="90068" autoAdjust="0"/>
  </p:normalViewPr>
  <p:slideViewPr>
    <p:cSldViewPr snapToGrid="0" snapToObjects="1">
      <p:cViewPr varScale="1">
        <p:scale>
          <a:sx n="153" d="100"/>
          <a:sy n="153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e Sully-Stendahl" userId="S::csully-stendahl@aci-iac.ca::bf2a0b76-41ba-44b6-b37f-003a4b7d7b22" providerId="AD" clId="Web-{820AC389-606E-480F-B9DF-3C486ED8A8F6}"/>
    <pc:docChg chg="modSld">
      <pc:chgData name="Clare Sully-Stendahl" userId="S::csully-stendahl@aci-iac.ca::bf2a0b76-41ba-44b6-b37f-003a4b7d7b22" providerId="AD" clId="Web-{820AC389-606E-480F-B9DF-3C486ED8A8F6}" dt="2023-12-18T16:18:27.037" v="29" actId="20577"/>
      <pc:docMkLst>
        <pc:docMk/>
      </pc:docMkLst>
      <pc:sldChg chg="modSp">
        <pc:chgData name="Clare Sully-Stendahl" userId="S::csully-stendahl@aci-iac.ca::bf2a0b76-41ba-44b6-b37f-003a4b7d7b22" providerId="AD" clId="Web-{820AC389-606E-480F-B9DF-3C486ED8A8F6}" dt="2023-12-18T16:09:30.742" v="2" actId="20577"/>
        <pc:sldMkLst>
          <pc:docMk/>
          <pc:sldMk cId="3057153283" sldId="324"/>
        </pc:sldMkLst>
        <pc:spChg chg="mod">
          <ac:chgData name="Clare Sully-Stendahl" userId="S::csully-stendahl@aci-iac.ca::bf2a0b76-41ba-44b6-b37f-003a4b7d7b22" providerId="AD" clId="Web-{820AC389-606E-480F-B9DF-3C486ED8A8F6}" dt="2023-12-18T16:09:30.742" v="2" actId="20577"/>
          <ac:spMkLst>
            <pc:docMk/>
            <pc:sldMk cId="3057153283" sldId="324"/>
            <ac:spMk id="7" creationId="{6AC285BC-FD99-074B-A550-9EDD86D2BA43}"/>
          </ac:spMkLst>
        </pc:spChg>
      </pc:sldChg>
      <pc:sldChg chg="modSp">
        <pc:chgData name="Clare Sully-Stendahl" userId="S::csully-stendahl@aci-iac.ca::bf2a0b76-41ba-44b6-b37f-003a4b7d7b22" providerId="AD" clId="Web-{820AC389-606E-480F-B9DF-3C486ED8A8F6}" dt="2023-12-18T16:10:47.835" v="6" actId="20577"/>
        <pc:sldMkLst>
          <pc:docMk/>
          <pc:sldMk cId="1125534848" sldId="344"/>
        </pc:sldMkLst>
        <pc:spChg chg="mod">
          <ac:chgData name="Clare Sully-Stendahl" userId="S::csully-stendahl@aci-iac.ca::bf2a0b76-41ba-44b6-b37f-003a4b7d7b22" providerId="AD" clId="Web-{820AC389-606E-480F-B9DF-3C486ED8A8F6}" dt="2023-12-18T16:10:47.835" v="6" actId="20577"/>
          <ac:spMkLst>
            <pc:docMk/>
            <pc:sldMk cId="1125534848" sldId="344"/>
            <ac:spMk id="139" creationId="{00000000-0000-0000-0000-000000000000}"/>
          </ac:spMkLst>
        </pc:spChg>
      </pc:sldChg>
      <pc:sldChg chg="modSp">
        <pc:chgData name="Clare Sully-Stendahl" userId="S::csully-stendahl@aci-iac.ca::bf2a0b76-41ba-44b6-b37f-003a4b7d7b22" providerId="AD" clId="Web-{820AC389-606E-480F-B9DF-3C486ED8A8F6}" dt="2023-12-18T16:17:12.459" v="21" actId="20577"/>
        <pc:sldMkLst>
          <pc:docMk/>
          <pc:sldMk cId="200377093" sldId="351"/>
        </pc:sldMkLst>
        <pc:spChg chg="mod">
          <ac:chgData name="Clare Sully-Stendahl" userId="S::csully-stendahl@aci-iac.ca::bf2a0b76-41ba-44b6-b37f-003a4b7d7b22" providerId="AD" clId="Web-{820AC389-606E-480F-B9DF-3C486ED8A8F6}" dt="2023-12-18T16:17:12.459" v="21" actId="20577"/>
          <ac:spMkLst>
            <pc:docMk/>
            <pc:sldMk cId="200377093" sldId="351"/>
            <ac:spMk id="139" creationId="{00000000-0000-0000-0000-000000000000}"/>
          </ac:spMkLst>
        </pc:spChg>
      </pc:sldChg>
      <pc:sldChg chg="modSp">
        <pc:chgData name="Clare Sully-Stendahl" userId="S::csully-stendahl@aci-iac.ca::bf2a0b76-41ba-44b6-b37f-003a4b7d7b22" providerId="AD" clId="Web-{820AC389-606E-480F-B9DF-3C486ED8A8F6}" dt="2023-12-18T16:17:24.068" v="22" actId="20577"/>
        <pc:sldMkLst>
          <pc:docMk/>
          <pc:sldMk cId="2491031419" sldId="352"/>
        </pc:sldMkLst>
        <pc:spChg chg="mod">
          <ac:chgData name="Clare Sully-Stendahl" userId="S::csully-stendahl@aci-iac.ca::bf2a0b76-41ba-44b6-b37f-003a4b7d7b22" providerId="AD" clId="Web-{820AC389-606E-480F-B9DF-3C486ED8A8F6}" dt="2023-12-18T16:17:24.068" v="22" actId="20577"/>
          <ac:spMkLst>
            <pc:docMk/>
            <pc:sldMk cId="2491031419" sldId="352"/>
            <ac:spMk id="139" creationId="{00000000-0000-0000-0000-000000000000}"/>
          </ac:spMkLst>
        </pc:spChg>
      </pc:sldChg>
      <pc:sldChg chg="modSp">
        <pc:chgData name="Clare Sully-Stendahl" userId="S::csully-stendahl@aci-iac.ca::bf2a0b76-41ba-44b6-b37f-003a4b7d7b22" providerId="AD" clId="Web-{820AC389-606E-480F-B9DF-3C486ED8A8F6}" dt="2023-12-18T16:17:46.443" v="27" actId="20577"/>
        <pc:sldMkLst>
          <pc:docMk/>
          <pc:sldMk cId="2790836485" sldId="353"/>
        </pc:sldMkLst>
        <pc:spChg chg="mod">
          <ac:chgData name="Clare Sully-Stendahl" userId="S::csully-stendahl@aci-iac.ca::bf2a0b76-41ba-44b6-b37f-003a4b7d7b22" providerId="AD" clId="Web-{820AC389-606E-480F-B9DF-3C486ED8A8F6}" dt="2023-12-18T16:17:46.443" v="27" actId="20577"/>
          <ac:spMkLst>
            <pc:docMk/>
            <pc:sldMk cId="2790836485" sldId="353"/>
            <ac:spMk id="139" creationId="{00000000-0000-0000-0000-000000000000}"/>
          </ac:spMkLst>
        </pc:spChg>
      </pc:sldChg>
      <pc:sldChg chg="modSp">
        <pc:chgData name="Clare Sully-Stendahl" userId="S::csully-stendahl@aci-iac.ca::bf2a0b76-41ba-44b6-b37f-003a4b7d7b22" providerId="AD" clId="Web-{820AC389-606E-480F-B9DF-3C486ED8A8F6}" dt="2023-12-18T16:18:27.037" v="29" actId="20577"/>
        <pc:sldMkLst>
          <pc:docMk/>
          <pc:sldMk cId="2687437856" sldId="354"/>
        </pc:sldMkLst>
        <pc:spChg chg="mod">
          <ac:chgData name="Clare Sully-Stendahl" userId="S::csully-stendahl@aci-iac.ca::bf2a0b76-41ba-44b6-b37f-003a4b7d7b22" providerId="AD" clId="Web-{820AC389-606E-480F-B9DF-3C486ED8A8F6}" dt="2023-12-18T16:18:27.037" v="29" actId="20577"/>
          <ac:spMkLst>
            <pc:docMk/>
            <pc:sldMk cId="2687437856" sldId="354"/>
            <ac:spMk id="13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69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72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549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543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426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44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52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528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265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88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413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331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952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059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11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7184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5869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95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82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44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17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690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31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text overlay&#10;&#10;Description automatically generated">
            <a:extLst>
              <a:ext uri="{FF2B5EF4-FFF2-40B4-BE49-F238E27FC236}">
                <a16:creationId xmlns:a16="http://schemas.microsoft.com/office/drawing/2014/main" id="{BE1A2990-44DD-D1B3-DCE7-4B5857D47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40668" cy="51453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29529" y="4368233"/>
            <a:ext cx="628494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Prime Minister Brian Mulroney and Art Miki, the president of the National Association of Japanese Canadians, signing the agreement of redress in 1988. </a:t>
            </a:r>
          </a:p>
        </p:txBody>
      </p:sp>
      <p:pic>
        <p:nvPicPr>
          <p:cNvPr id="4" name="Picture 3" descr="A group of people standing around a desk&#10;&#10;Description automatically generated">
            <a:extLst>
              <a:ext uri="{FF2B5EF4-FFF2-40B4-BE49-F238E27FC236}">
                <a16:creationId xmlns:a16="http://schemas.microsoft.com/office/drawing/2014/main" id="{D1077E90-8CBE-3F70-CF9C-15EAD931F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3677"/>
          <a:stretch/>
        </p:blipFill>
        <p:spPr>
          <a:xfrm>
            <a:off x="1429529" y="371480"/>
            <a:ext cx="6284941" cy="38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727900" y="4293810"/>
            <a:ext cx="568819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Seal Cove showing Canadian Fish &amp; Cold Storage in Prince Rupert, B.C., c.1930.</a:t>
            </a:r>
          </a:p>
        </p:txBody>
      </p:sp>
      <p:pic>
        <p:nvPicPr>
          <p:cNvPr id="3" name="Picture 2" descr="A black and white photo of a mountain and a town&#10;&#10;Description automatically generated">
            <a:extLst>
              <a:ext uri="{FF2B5EF4-FFF2-40B4-BE49-F238E27FC236}">
                <a16:creationId xmlns:a16="http://schemas.microsoft.com/office/drawing/2014/main" id="{B5A93E63-7768-2D1C-D5CA-21A6F8E64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00" y="412652"/>
            <a:ext cx="5688199" cy="37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314305" y="4348070"/>
            <a:ext cx="409675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 at Lemon Creek Japanese Internment Camp, B.C., 1943.</a:t>
            </a:r>
          </a:p>
        </p:txBody>
      </p:sp>
      <p:pic>
        <p:nvPicPr>
          <p:cNvPr id="4" name="Picture 3" descr="A person sitting on a porch&#10;&#10;Description automatically generated">
            <a:extLst>
              <a:ext uri="{FF2B5EF4-FFF2-40B4-BE49-F238E27FC236}">
                <a16:creationId xmlns:a16="http://schemas.microsoft.com/office/drawing/2014/main" id="{15C48B32-665E-EDCF-75F4-36CA1899F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2" y="163361"/>
            <a:ext cx="3367683" cy="47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780874" y="4414902"/>
            <a:ext cx="541630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 with his graduating class from the Winnipeg School of Art, 1949.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4659064-288D-23D4-BCDD-29AE49423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74" y="263599"/>
            <a:ext cx="5416303" cy="405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541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840596" y="4432734"/>
            <a:ext cx="5462808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Takao Tanabe in his studio, n.d. </a:t>
            </a:r>
          </a:p>
        </p:txBody>
      </p:sp>
      <p:pic>
        <p:nvPicPr>
          <p:cNvPr id="4" name="Picture 3" descr="An old person standing in front of a wall of paintings&#10;&#10;Description automatically generated">
            <a:extLst>
              <a:ext uri="{FF2B5EF4-FFF2-40B4-BE49-F238E27FC236}">
                <a16:creationId xmlns:a16="http://schemas.microsoft.com/office/drawing/2014/main" id="{252735E6-AA2C-1A25-0DDE-510C90646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96" y="269126"/>
            <a:ext cx="5462808" cy="40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532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502682" y="4027413"/>
            <a:ext cx="413863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Land 20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1977. Despite their formal simplicity, Tanabe’s prairie landscapes are thoughtfully planned from reference photographs the artist shoots, crops, and compiles. 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 descr="A landscape with a flat field&#10;&#10;Description automatically generated with medium confidence">
            <a:extLst>
              <a:ext uri="{FF2B5EF4-FFF2-40B4-BE49-F238E27FC236}">
                <a16:creationId xmlns:a16="http://schemas.microsoft.com/office/drawing/2014/main" id="{98839207-A605-55CF-6F2B-4C3A23CB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82" y="370663"/>
            <a:ext cx="4138636" cy="355895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577026" y="4185355"/>
            <a:ext cx="599927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Land 3/75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1975. Most of Tanabe’s prairie landscapes were produced while the artist was living and teaching in Banff, Alberta.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 descr="A green field with a horizon&#10;&#10;Description automatically generated with medium confidence">
            <a:extLst>
              <a:ext uri="{FF2B5EF4-FFF2-40B4-BE49-F238E27FC236}">
                <a16:creationId xmlns:a16="http://schemas.microsoft.com/office/drawing/2014/main" id="{EAB96CE5-59F3-10F9-38D5-00C26FEAE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27" y="575562"/>
            <a:ext cx="5999270" cy="35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434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572366" y="4185355"/>
            <a:ext cx="599927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Prairie Hills 10/78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1978. Here, Tanabe uses black wash, a technique he learned from his study of ink painting, to conjure the atmospheric effects of a prairie storm.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 descr="A landscape with a dark sky&#10;&#10;Description automatically generated">
            <a:extLst>
              <a:ext uri="{FF2B5EF4-FFF2-40B4-BE49-F238E27FC236}">
                <a16:creationId xmlns:a16="http://schemas.microsoft.com/office/drawing/2014/main" id="{3019FB16-A7A5-A82D-7F35-3725350BF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65" y="496162"/>
            <a:ext cx="5999270" cy="360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1224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071984" y="4185355"/>
            <a:ext cx="500003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Strait of Georgia 1/90: Raza Pass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1990. An image wreathed in mist, this painting depicts Raza Passage, a stretch of water located at the northern end of the Strait of Georgia.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 descr="A large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D1EA7EE2-3312-1841-62D4-156EFA95A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85" y="265680"/>
            <a:ext cx="5000030" cy="38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541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012620" y="3728154"/>
            <a:ext cx="711875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Rivers 2/00: Crooked River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, 2000. This painting is part of a series of six paintings depicting the rivers of British Columbia that the artist produced from 2000 to 2001.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 descr="A road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2CB0A182-E8B2-FA47-B80F-D0FFB16FA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21" y="955964"/>
            <a:ext cx="7118757" cy="26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348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784161" y="2762561"/>
            <a:ext cx="1910952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Peace River 27/99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1999. Since the 1980s, Takao Tanabe has been revered for his monumental paintings capturing British Columbia’s landscapes, including the province’s river systems.</a:t>
            </a:r>
          </a:p>
        </p:txBody>
      </p:sp>
      <p:pic>
        <p:nvPicPr>
          <p:cNvPr id="4" name="Picture 3" descr="A painting of a farm&#10;&#10;Description automatically generated">
            <a:extLst>
              <a:ext uri="{FF2B5EF4-FFF2-40B4-BE49-F238E27FC236}">
                <a16:creationId xmlns:a16="http://schemas.microsoft.com/office/drawing/2014/main" id="{EEE05C2F-2C6A-BFB4-FD01-F42EB8EA1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1" y="672811"/>
            <a:ext cx="6371995" cy="37978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295283" y="4225093"/>
            <a:ext cx="655342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Cormorant Island, Looking South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2015. This painting is a good illustration of Tanabe’s ability to capture the quality of light and its ability to permeate the foggy atmosphere of the West Coast.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 descr="A rocky beach with water in the background&#10;&#10;Description automatically generated">
            <a:extLst>
              <a:ext uri="{FF2B5EF4-FFF2-40B4-BE49-F238E27FC236}">
                <a16:creationId xmlns:a16="http://schemas.microsoft.com/office/drawing/2014/main" id="{F03C612C-1989-AA5D-2281-21E71944C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83" y="553154"/>
            <a:ext cx="6553429" cy="35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238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11025" y="3366683"/>
            <a:ext cx="2286203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Landscape Study #4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1972. Despite being rarely exhibited, Tanabe’s studies on paper reflect the innovative ways in which he was beginning to approach the landscape in the early 1970s.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 descr="A painting of a landscape&#10;&#10;Description automatically generated">
            <a:extLst>
              <a:ext uri="{FF2B5EF4-FFF2-40B4-BE49-F238E27FC236}">
                <a16:creationId xmlns:a16="http://schemas.microsoft.com/office/drawing/2014/main" id="{5018E348-1E5E-BDCC-42C5-E274F15F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658143"/>
            <a:ext cx="5450528" cy="40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55381" y="4166903"/>
            <a:ext cx="583323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Land 22/77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1977. This work subtly communicates the feeling of vast space associated with the Canadian Prairies.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 descr="A painting of a landscape&#10;&#10;Description automatically generated">
            <a:extLst>
              <a:ext uri="{FF2B5EF4-FFF2-40B4-BE49-F238E27FC236}">
                <a16:creationId xmlns:a16="http://schemas.microsoft.com/office/drawing/2014/main" id="{3D4E52E7-2989-B6D2-FC00-7A1E68743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81" y="517460"/>
            <a:ext cx="5833231" cy="35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2858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85796" y="3568133"/>
            <a:ext cx="777240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Foothills Looking West 3/83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1983. This painting illustrates the foothills of Alberta—a series of forested and gently undulating slopes adjacent to the Rocky Mountains.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 descr="A green hill with a blue sky&#10;&#10;Description automatically generated with medium confidence">
            <a:extLst>
              <a:ext uri="{FF2B5EF4-FFF2-40B4-BE49-F238E27FC236}">
                <a16:creationId xmlns:a16="http://schemas.microsoft.com/office/drawing/2014/main" id="{F806CA37-6CB5-8F4A-2F20-025BFAFAF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" y="890874"/>
            <a:ext cx="7772400" cy="25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3233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85796" y="3568133"/>
            <a:ext cx="777240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Westcoast 6/86: Late Afternoon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1986. Tanabe’s paintings of the rain-soaked vistas of the West Coast necessitate many layers of painting that are applied methodically over time.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 descr="A body of water with islands in the background&#10;&#10;Description automatically generated">
            <a:extLst>
              <a:ext uri="{FF2B5EF4-FFF2-40B4-BE49-F238E27FC236}">
                <a16:creationId xmlns:a16="http://schemas.microsoft.com/office/drawing/2014/main" id="{AB09FEBC-8633-960C-CCF2-3F7A40565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" y="935799"/>
            <a:ext cx="7772400" cy="25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2366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006410" y="3850766"/>
            <a:ext cx="713118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Inside Passage 1/04: Malacca Strait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2004. In this painting, Tanabe has taken great care to render variegated ripples on the surface of the water.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 descr="A body of water with a hill in the background&#10;&#10;Description automatically generated">
            <a:extLst>
              <a:ext uri="{FF2B5EF4-FFF2-40B4-BE49-F238E27FC236}">
                <a16:creationId xmlns:a16="http://schemas.microsoft.com/office/drawing/2014/main" id="{D83921B7-76D9-3265-3A8B-9EAE5962C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0" y="628230"/>
            <a:ext cx="7131180" cy="31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540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21111" y="3858474"/>
            <a:ext cx="553223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Land #6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1974. Between 1972 and 1984, Takao Tanabe produced more than two hundred paintings of the prairies, exploring the lines between abstraction and representation.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 descr="A watercolor painting of a green and brown field&#10;&#10;Description automatically generated">
            <a:extLst>
              <a:ext uri="{FF2B5EF4-FFF2-40B4-BE49-F238E27FC236}">
                <a16:creationId xmlns:a16="http://schemas.microsoft.com/office/drawing/2014/main" id="{192C691F-45CF-8366-8C7B-EF66D087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11" y="512659"/>
            <a:ext cx="5532235" cy="32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6234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05882" y="3896553"/>
            <a:ext cx="553223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Land 4/75 – East of Calgary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1975. In this painting, Tanabe has removed virtually all traces of human intervention in the landscape, creating an image that expresses an essential quality of place.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 descr="A road with a yellow field&#10;&#10;Description automatically generated with medium confidence">
            <a:extLst>
              <a:ext uri="{FF2B5EF4-FFF2-40B4-BE49-F238E27FC236}">
                <a16:creationId xmlns:a16="http://schemas.microsoft.com/office/drawing/2014/main" id="{2AC40B9A-F3DD-3F04-0A3F-4F3C26400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82" y="529543"/>
            <a:ext cx="5532235" cy="325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523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299232" y="3896553"/>
            <a:ext cx="660617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Reference photographs of a prairie landscape enlarged and taped together, n.d., photographs by Takao Tanabe.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 descr="A group of pictures of a landscape&#10;&#10;Description automatically generated">
            <a:extLst>
              <a:ext uri="{FF2B5EF4-FFF2-40B4-BE49-F238E27FC236}">
                <a16:creationId xmlns:a16="http://schemas.microsoft.com/office/drawing/2014/main" id="{57808F38-153C-90B4-674F-9BC53AC61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31" y="594294"/>
            <a:ext cx="6545535" cy="31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709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968499" y="3896553"/>
            <a:ext cx="520700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Landscape sketch in pencil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, 1976. Tanabe has annotated this sketch, noting how prairies are “almost all sky” and that “clouds seem ubiquitous.”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 descr="A handwritten note with 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87E7A9AF-8654-04E1-E2A2-E576E77E2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9" y="552864"/>
            <a:ext cx="52070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314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50037" y="4542285"/>
            <a:ext cx="3594951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Takao Tanabe in his Vancouver Island studio, 1987.</a:t>
            </a:r>
            <a:endParaRPr dirty="0"/>
          </a:p>
        </p:txBody>
      </p:sp>
      <p:pic>
        <p:nvPicPr>
          <p:cNvPr id="4" name="Picture 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0EC20828-75AB-C837-F95E-D6E76CFD8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" y="211512"/>
            <a:ext cx="4765328" cy="468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85799" y="3995753"/>
            <a:ext cx="777239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Reference photographs of foothills in Alberta enlarged and taped together, n.d., photographs by Takao Tanabe.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 descr="A picture of a landscape&#10;&#10;Description automatically generated">
            <a:extLst>
              <a:ext uri="{FF2B5EF4-FFF2-40B4-BE49-F238E27FC236}">
                <a16:creationId xmlns:a16="http://schemas.microsoft.com/office/drawing/2014/main" id="{ABF8A98F-6BE5-326E-C1DB-BE2B2DAB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6653"/>
            <a:ext cx="7772400" cy="32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3648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81158" y="4015141"/>
            <a:ext cx="558168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 and Masato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Arikushi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(printer),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Gogit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Passage, Queen Charlotte Islands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1988. This print is based on a series of paintings of Haida Gwaii, and was produced in collaboration with Masato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Arikushi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A water and mountains in the distance&#10;&#10;Description automatically generated">
            <a:extLst>
              <a:ext uri="{FF2B5EF4-FFF2-40B4-BE49-F238E27FC236}">
                <a16:creationId xmlns:a16="http://schemas.microsoft.com/office/drawing/2014/main" id="{747B46E9-9CD9-E5C3-6521-DB3C0A081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58" y="435894"/>
            <a:ext cx="5581683" cy="34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6410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291597" y="4223618"/>
            <a:ext cx="397125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Marsh, Magenta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1964. This work on paper marks a transitional moment when Tanabe moved away from the influence of Abstract Expressionism.</a:t>
            </a:r>
          </a:p>
        </p:txBody>
      </p:sp>
      <p:pic>
        <p:nvPicPr>
          <p:cNvPr id="3" name="Picture 2" descr="A painting of a landscape with a pink background&#10;&#10;Description automatically generated">
            <a:extLst>
              <a:ext uri="{FF2B5EF4-FFF2-40B4-BE49-F238E27FC236}">
                <a16:creationId xmlns:a16="http://schemas.microsoft.com/office/drawing/2014/main" id="{CD42617B-2E03-41C7-2AEA-06172D2B1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9" y="227417"/>
            <a:ext cx="3488325" cy="46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62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3818966" y="4044033"/>
            <a:ext cx="444388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 Region of Landlocked Lakes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, 1958. An example of the artist’s painterly approach to abstraction, in this work Tanabe hints at forms that seem as though they could have been derived from nature.</a:t>
            </a:r>
          </a:p>
        </p:txBody>
      </p:sp>
      <p:pic>
        <p:nvPicPr>
          <p:cNvPr id="4" name="Picture 3" descr="A painting of a horse&#10;&#10;Description automatically generated">
            <a:extLst>
              <a:ext uri="{FF2B5EF4-FFF2-40B4-BE49-F238E27FC236}">
                <a16:creationId xmlns:a16="http://schemas.microsoft.com/office/drawing/2014/main" id="{2D1AA6E0-033B-49E9-529E-F1781F421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07" y="237724"/>
            <a:ext cx="2493682" cy="466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785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3783105" y="4202184"/>
            <a:ext cx="44528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Storm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1960. This highly abstracted landscape was produced during Tanabe’s trip to Japan, during which he learned techniques associated with sumi-e.</a:t>
            </a:r>
          </a:p>
        </p:txBody>
      </p:sp>
      <p:pic>
        <p:nvPicPr>
          <p:cNvPr id="3" name="Picture 2" descr="A close-up of a black and white painting&#10;&#10;Description automatically generated">
            <a:extLst>
              <a:ext uri="{FF2B5EF4-FFF2-40B4-BE49-F238E27FC236}">
                <a16:creationId xmlns:a16="http://schemas.microsoft.com/office/drawing/2014/main" id="{680B1412-5A1A-2E56-B79B-C496DF2C7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64" y="248851"/>
            <a:ext cx="2360731" cy="46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9230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34791" y="4123071"/>
            <a:ext cx="547441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Shuttleworth Sunset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1993. This print depicts a sunset near Shuttleworth Bight, a remote beach located on the northern edge of Vancouver Island.</a:t>
            </a:r>
          </a:p>
        </p:txBody>
      </p:sp>
      <p:pic>
        <p:nvPicPr>
          <p:cNvPr id="3" name="Picture 2" descr="A sunset over a beach&#10;&#10;Description automatically generated">
            <a:extLst>
              <a:ext uri="{FF2B5EF4-FFF2-40B4-BE49-F238E27FC236}">
                <a16:creationId xmlns:a16="http://schemas.microsoft.com/office/drawing/2014/main" id="{65689A07-AEB7-418F-D27D-89FA2E75F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92" y="290042"/>
            <a:ext cx="5474415" cy="370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462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808124" y="3456830"/>
            <a:ext cx="199947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West of Winnipeg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1949. This watercolour painting showcases Tanabe’s early engagement with the landscape genre.</a:t>
            </a:r>
          </a:p>
        </p:txBody>
      </p:sp>
      <p:pic>
        <p:nvPicPr>
          <p:cNvPr id="3" name="Picture 2" descr="A painting of a landscape&#10;&#10;Description automatically generated">
            <a:extLst>
              <a:ext uri="{FF2B5EF4-FFF2-40B4-BE49-F238E27FC236}">
                <a16:creationId xmlns:a16="http://schemas.microsoft.com/office/drawing/2014/main" id="{A1B23902-A8E4-11C6-D14A-B0C8EF069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1" y="486373"/>
            <a:ext cx="6358849" cy="41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45578" y="3959640"/>
            <a:ext cx="348064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Kitselas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1970. By the 1970s, Tanabe emphasized a flattening of pictorial space achieved through strong lines and vibrant colour.</a:t>
            </a:r>
          </a:p>
        </p:txBody>
      </p:sp>
      <p:pic>
        <p:nvPicPr>
          <p:cNvPr id="4" name="Picture 3" descr="A painting of a rainbow and pyramid&#10;&#10;Description automatically generated">
            <a:extLst>
              <a:ext uri="{FF2B5EF4-FFF2-40B4-BE49-F238E27FC236}">
                <a16:creationId xmlns:a16="http://schemas.microsoft.com/office/drawing/2014/main" id="{F5321696-DF55-0B32-DD7F-CE3A506AD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3" y="257694"/>
            <a:ext cx="4528851" cy="45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298936" y="4151777"/>
            <a:ext cx="321824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Takao Tanabe,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Fragment 41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1951. Produced during a trip to New York in 1951, this work illustrates emerging trends in abstraction.</a:t>
            </a:r>
          </a:p>
        </p:txBody>
      </p:sp>
      <p:pic>
        <p:nvPicPr>
          <p:cNvPr id="3" name="Picture 2" descr="A close-up of a painting&#10;&#10;Description automatically generated">
            <a:extLst>
              <a:ext uri="{FF2B5EF4-FFF2-40B4-BE49-F238E27FC236}">
                <a16:creationId xmlns:a16="http://schemas.microsoft.com/office/drawing/2014/main" id="{17A952CA-B99D-2D09-E426-A33474995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9" y="299258"/>
            <a:ext cx="2532205" cy="45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906674" y="4108803"/>
            <a:ext cx="7330651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Geological map of Canada and adjacent regions, 1864.</a:t>
            </a:r>
          </a:p>
        </p:txBody>
      </p:sp>
      <p:pic>
        <p:nvPicPr>
          <p:cNvPr id="3" name="Picture 2" descr="A map of the arctic&#10;&#10;Description automatically generated">
            <a:extLst>
              <a:ext uri="{FF2B5EF4-FFF2-40B4-BE49-F238E27FC236}">
                <a16:creationId xmlns:a16="http://schemas.microsoft.com/office/drawing/2014/main" id="{2FCECEEC-D394-FF4F-1BE4-8653E325C1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6379" r="3316" b="10965"/>
          <a:stretch/>
        </p:blipFill>
        <p:spPr>
          <a:xfrm>
            <a:off x="906674" y="706581"/>
            <a:ext cx="7330652" cy="327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772761" y="4101900"/>
            <a:ext cx="321824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Cover of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Canadian Geographical Journal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June 1931. In 1978, the journal was retitled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Canadian Geographic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A close-up of a cover of a magazine&#10;&#10;Description automatically generated">
            <a:extLst>
              <a:ext uri="{FF2B5EF4-FFF2-40B4-BE49-F238E27FC236}">
                <a16:creationId xmlns:a16="http://schemas.microsoft.com/office/drawing/2014/main" id="{0569F549-8C54-8978-CE67-BCB2CED41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" y="299258"/>
            <a:ext cx="3067911" cy="44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852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282428" y="4010461"/>
            <a:ext cx="321824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Jackson Pollock at work on a painting in his barn studio at Springs, NY, 1950.</a:t>
            </a:r>
          </a:p>
        </p:txBody>
      </p:sp>
      <p:pic>
        <p:nvPicPr>
          <p:cNvPr id="3" name="Picture 2" descr="A person standing on a white surface with black paint&#10;&#10;Description automatically generated">
            <a:extLst>
              <a:ext uri="{FF2B5EF4-FFF2-40B4-BE49-F238E27FC236}">
                <a16:creationId xmlns:a16="http://schemas.microsoft.com/office/drawing/2014/main" id="{077EB11D-AE96-E7E0-9328-37FD9CB7D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7" y="544483"/>
            <a:ext cx="3553774" cy="405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472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985</Words>
  <Application>Microsoft Macintosh PowerPoint</Application>
  <PresentationFormat>On-screen Show (16:9)</PresentationFormat>
  <Paragraphs>50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Victoria Nolte</cp:lastModifiedBy>
  <cp:revision>98</cp:revision>
  <dcterms:modified xsi:type="dcterms:W3CDTF">2024-01-12T20:22:29Z</dcterms:modified>
</cp:coreProperties>
</file>