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sldIdLst>
    <p:sldId id="301" r:id="rId5"/>
    <p:sldId id="258" r:id="rId6"/>
    <p:sldId id="293" r:id="rId7"/>
    <p:sldId id="260" r:id="rId8"/>
    <p:sldId id="262" r:id="rId9"/>
    <p:sldId id="263" r:id="rId10"/>
    <p:sldId id="273" r:id="rId11"/>
    <p:sldId id="271" r:id="rId12"/>
    <p:sldId id="272" r:id="rId13"/>
    <p:sldId id="269" r:id="rId14"/>
    <p:sldId id="270" r:id="rId15"/>
    <p:sldId id="267" r:id="rId16"/>
    <p:sldId id="278" r:id="rId17"/>
    <p:sldId id="276" r:id="rId18"/>
    <p:sldId id="275" r:id="rId19"/>
    <p:sldId id="277" r:id="rId20"/>
    <p:sldId id="279" r:id="rId21"/>
    <p:sldId id="283" r:id="rId22"/>
    <p:sldId id="286" r:id="rId23"/>
    <p:sldId id="281" r:id="rId24"/>
    <p:sldId id="282" r:id="rId25"/>
    <p:sldId id="300" r:id="rId26"/>
    <p:sldId id="280" r:id="rId27"/>
    <p:sldId id="290" r:id="rId28"/>
    <p:sldId id="291" r:id="rId29"/>
    <p:sldId id="292" r:id="rId30"/>
    <p:sldId id="287" r:id="rId31"/>
    <p:sldId id="288" r:id="rId32"/>
    <p:sldId id="289" r:id="rId33"/>
    <p:sldId id="295" r:id="rId34"/>
    <p:sldId id="294" r:id="rId35"/>
    <p:sldId id="296" r:id="rId36"/>
    <p:sldId id="297" r:id="rId37"/>
    <p:sldId id="298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A3D04FA-A479-F053-FD81-7D4313AEA2FE}" v="1259" dt="2024-03-01T22:07:55.038"/>
    <p1510:client id="{6C4A6A9A-227A-32FB-C989-33E9BDC840D6}" v="648" dt="2024-03-01T22:31:29.96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00" autoAdjust="0"/>
    <p:restoredTop sz="94660"/>
  </p:normalViewPr>
  <p:slideViewPr>
    <p:cSldViewPr snapToGrid="0">
      <p:cViewPr varScale="1">
        <p:scale>
          <a:sx n="80" d="100"/>
          <a:sy n="80" d="100"/>
        </p:scale>
        <p:origin x="192" y="112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presProps" Target="presProps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microsoft.com/office/2015/10/relationships/revisionInfo" Target="revisionInfo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3/6/24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3/6/24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3/6/24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3/6/24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3/6/24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3/6/24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3/6/24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3/6/24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3/6/24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3/6/24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3/6/24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3/6/24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1D9F658-031D-4D55-7E45-03218D94E25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81265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lack and white photo of two women&#10;&#10;Description automatically generated">
            <a:extLst>
              <a:ext uri="{FF2B5EF4-FFF2-40B4-BE49-F238E27FC236}">
                <a16:creationId xmlns:a16="http://schemas.microsoft.com/office/drawing/2014/main" id="{F844CB88-2A38-D57A-2EFE-CA0DBECC75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1386" y="222097"/>
            <a:ext cx="5174270" cy="633511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BBECCF6-9019-4F32-B1B4-2DDA0BAA5528}"/>
              </a:ext>
            </a:extLst>
          </p:cNvPr>
          <p:cNvSpPr txBox="1"/>
          <p:nvPr/>
        </p:nvSpPr>
        <p:spPr>
          <a:xfrm>
            <a:off x="5741814" y="5181114"/>
            <a:ext cx="4792836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CA" b="1" dirty="0">
                <a:ea typeface="+mn-lt"/>
                <a:cs typeface="+mn-lt"/>
              </a:rPr>
              <a:t>Photographie d’une personne non identifiée (à gauche) et de Meta G. Watkins (Margaret Watkins, à droite), </a:t>
            </a:r>
            <a:r>
              <a:rPr lang="en-US" b="1" dirty="0">
                <a:ea typeface="+mn-lt"/>
                <a:cs typeface="+mn-lt"/>
              </a:rPr>
              <a:t>date inconnue, </a:t>
            </a:r>
            <a:r>
              <a:rPr lang="en-US" b="1" dirty="0" err="1">
                <a:ea typeface="+mn-lt"/>
                <a:cs typeface="+mn-lt"/>
              </a:rPr>
              <a:t>photographie</a:t>
            </a:r>
            <a:r>
              <a:rPr lang="en-US" b="1" dirty="0">
                <a:ea typeface="+mn-lt"/>
                <a:cs typeface="+mn-lt"/>
              </a:rPr>
              <a:t> d’E. H. Price. </a:t>
            </a:r>
          </a:p>
        </p:txBody>
      </p:sp>
    </p:spTree>
    <p:extLst>
      <p:ext uri="{BB962C8B-B14F-4D97-AF65-F5344CB8AC3E}">
        <p14:creationId xmlns:p14="http://schemas.microsoft.com/office/powerpoint/2010/main" val="37838405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ook cover with a person in a hat&#10;&#10;Description automatically generated">
            <a:extLst>
              <a:ext uri="{FF2B5EF4-FFF2-40B4-BE49-F238E27FC236}">
                <a16:creationId xmlns:a16="http://schemas.microsoft.com/office/drawing/2014/main" id="{A93FE56D-92AA-9DB7-C160-EBD4F18413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2745" y="239526"/>
            <a:ext cx="4301829" cy="637452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994E58C-4C5D-4EC0-81A0-E3FDA9929BE4}"/>
              </a:ext>
            </a:extLst>
          </p:cNvPr>
          <p:cNvSpPr txBox="1"/>
          <p:nvPr/>
        </p:nvSpPr>
        <p:spPr>
          <a:xfrm>
            <a:off x="5027225" y="5618549"/>
            <a:ext cx="5828099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 dirty="0">
                <a:ea typeface="+mn-lt"/>
                <a:cs typeface="+mn-lt"/>
              </a:rPr>
              <a:t>Affiche du film </a:t>
            </a:r>
            <a:r>
              <a:rPr lang="en-US" b="1" i="1" dirty="0">
                <a:ea typeface="+mn-lt"/>
                <a:cs typeface="+mn-lt"/>
              </a:rPr>
              <a:t>Archive Traces: Margaret Watkins Photographer</a:t>
            </a:r>
            <a:r>
              <a:rPr lang="en-US" b="1" dirty="0">
                <a:ea typeface="+mn-lt"/>
                <a:cs typeface="+mn-lt"/>
              </a:rPr>
              <a:t>, </a:t>
            </a:r>
            <a:r>
              <a:rPr lang="en-US" b="1" dirty="0" err="1">
                <a:ea typeface="+mn-lt"/>
                <a:cs typeface="+mn-lt"/>
              </a:rPr>
              <a:t>conçue</a:t>
            </a:r>
            <a:r>
              <a:rPr lang="en-US" b="1" dirty="0">
                <a:ea typeface="+mn-lt"/>
                <a:cs typeface="+mn-lt"/>
              </a:rPr>
              <a:t> par Sarah </a:t>
            </a:r>
            <a:r>
              <a:rPr lang="en-US" b="1" dirty="0" err="1">
                <a:ea typeface="+mn-lt"/>
                <a:cs typeface="+mn-lt"/>
              </a:rPr>
              <a:t>Dinnick</a:t>
            </a:r>
            <a:r>
              <a:rPr lang="en-US" b="1" dirty="0">
                <a:ea typeface="+mn-lt"/>
                <a:cs typeface="+mn-lt"/>
              </a:rPr>
              <a:t>, film </a:t>
            </a:r>
            <a:r>
              <a:rPr lang="en-US" b="1" dirty="0" err="1">
                <a:ea typeface="+mn-lt"/>
                <a:cs typeface="+mn-lt"/>
              </a:rPr>
              <a:t>réalise</a:t>
            </a:r>
            <a:r>
              <a:rPr lang="en-US" b="1" dirty="0">
                <a:ea typeface="+mn-lt"/>
                <a:cs typeface="+mn-lt"/>
              </a:rPr>
              <a:t>́ par Mary O’Connor et Katherine Tweedie, 2022. 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65570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ilhouette of a person standing under a roof&#10;&#10;Description automatically generated">
            <a:extLst>
              <a:ext uri="{FF2B5EF4-FFF2-40B4-BE49-F238E27FC236}">
                <a16:creationId xmlns:a16="http://schemas.microsoft.com/office/drawing/2014/main" id="{2519A92B-ADC7-9001-045C-23317A41E1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369" y="392318"/>
            <a:ext cx="4397283" cy="607235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756C73C-61F4-514C-65C9-726E9E7C8899}"/>
              </a:ext>
            </a:extLst>
          </p:cNvPr>
          <p:cNvSpPr txBox="1"/>
          <p:nvPr/>
        </p:nvSpPr>
        <p:spPr>
          <a:xfrm>
            <a:off x="5003197" y="4448791"/>
            <a:ext cx="4867877" cy="203132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 dirty="0">
                <a:ea typeface="+mn-lt"/>
                <a:cs typeface="+mn-lt"/>
              </a:rPr>
              <a:t>Margaret Watkins, </a:t>
            </a:r>
            <a:r>
              <a:rPr lang="en-US" b="1" i="1" dirty="0">
                <a:ea typeface="+mn-lt"/>
                <a:cs typeface="+mn-lt"/>
              </a:rPr>
              <a:t>Untitled [Construction, Glasgow] </a:t>
            </a:r>
            <a:r>
              <a:rPr lang="en-US" b="1" dirty="0">
                <a:ea typeface="+mn-lt"/>
                <a:cs typeface="+mn-lt"/>
              </a:rPr>
              <a:t>(</a:t>
            </a:r>
            <a:r>
              <a:rPr lang="en-US" b="1" i="1" dirty="0">
                <a:ea typeface="+mn-lt"/>
                <a:cs typeface="+mn-lt"/>
              </a:rPr>
              <a:t>Sans </a:t>
            </a:r>
            <a:r>
              <a:rPr lang="en-US" b="1" i="1" dirty="0" err="1">
                <a:ea typeface="+mn-lt"/>
                <a:cs typeface="+mn-lt"/>
              </a:rPr>
              <a:t>titre</a:t>
            </a:r>
            <a:r>
              <a:rPr lang="en-US" b="1" i="1" dirty="0">
                <a:ea typeface="+mn-lt"/>
                <a:cs typeface="+mn-lt"/>
              </a:rPr>
              <a:t> [Construction, Glasgow]</a:t>
            </a:r>
            <a:r>
              <a:rPr lang="en-US" b="1" dirty="0">
                <a:ea typeface="+mn-lt"/>
                <a:cs typeface="+mn-lt"/>
              </a:rPr>
              <a:t>), 1928-1938. </a:t>
            </a:r>
            <a:br>
              <a:rPr lang="en-US" b="1" dirty="0">
                <a:ea typeface="+mn-lt"/>
                <a:cs typeface="+mn-lt"/>
              </a:rPr>
            </a:br>
            <a:br>
              <a:rPr lang="en-US" b="1" dirty="0">
                <a:ea typeface="+mn-lt"/>
                <a:cs typeface="+mn-lt"/>
              </a:rPr>
            </a:br>
            <a:r>
              <a:rPr lang="en-US" b="1" dirty="0">
                <a:ea typeface="+mn-lt"/>
                <a:cs typeface="+mn-lt"/>
              </a:rPr>
              <a:t>Watkins se </a:t>
            </a:r>
            <a:r>
              <a:rPr lang="en-US" b="1" dirty="0" err="1">
                <a:ea typeface="+mn-lt"/>
                <a:cs typeface="+mn-lt"/>
              </a:rPr>
              <a:t>sert</a:t>
            </a:r>
            <a:r>
              <a:rPr lang="en-US" b="1" dirty="0">
                <a:ea typeface="+mn-lt"/>
                <a:cs typeface="+mn-lt"/>
              </a:rPr>
              <a:t> des </a:t>
            </a:r>
            <a:r>
              <a:rPr lang="en-US" b="1" dirty="0" err="1">
                <a:ea typeface="+mn-lt"/>
                <a:cs typeface="+mn-lt"/>
              </a:rPr>
              <a:t>poutres</a:t>
            </a:r>
            <a:r>
              <a:rPr lang="en-US" b="1" dirty="0">
                <a:ea typeface="+mn-lt"/>
                <a:cs typeface="+mn-lt"/>
              </a:rPr>
              <a:t> et des tours de </a:t>
            </a:r>
            <a:r>
              <a:rPr lang="en-US" b="1" dirty="0" err="1">
                <a:ea typeface="+mn-lt"/>
                <a:cs typeface="+mn-lt"/>
              </a:rPr>
              <a:t>bâtiments</a:t>
            </a:r>
            <a:r>
              <a:rPr lang="en-US" b="1" dirty="0">
                <a:ea typeface="+mn-lt"/>
                <a:cs typeface="+mn-lt"/>
              </a:rPr>
              <a:t> </a:t>
            </a:r>
            <a:r>
              <a:rPr lang="en-US" b="1" dirty="0" err="1">
                <a:ea typeface="+mn-lt"/>
                <a:cs typeface="+mn-lt"/>
              </a:rPr>
              <a:t>industriels</a:t>
            </a:r>
            <a:r>
              <a:rPr lang="en-US" b="1" dirty="0">
                <a:ea typeface="+mn-lt"/>
                <a:cs typeface="+mn-lt"/>
              </a:rPr>
              <a:t> de Glasgow </a:t>
            </a:r>
            <a:r>
              <a:rPr lang="en-US" b="1" dirty="0" err="1">
                <a:ea typeface="+mn-lt"/>
                <a:cs typeface="+mn-lt"/>
              </a:rPr>
              <a:t>comme</a:t>
            </a:r>
            <a:r>
              <a:rPr lang="en-US" b="1" dirty="0">
                <a:ea typeface="+mn-lt"/>
                <a:cs typeface="+mn-lt"/>
              </a:rPr>
              <a:t> motifs dans </a:t>
            </a:r>
            <a:r>
              <a:rPr lang="en-US" b="1" dirty="0" err="1">
                <a:ea typeface="+mn-lt"/>
                <a:cs typeface="+mn-lt"/>
              </a:rPr>
              <a:t>ses</a:t>
            </a:r>
            <a:r>
              <a:rPr lang="en-US" b="1" dirty="0">
                <a:ea typeface="+mn-lt"/>
                <a:cs typeface="+mn-lt"/>
              </a:rPr>
              <a:t> </a:t>
            </a:r>
            <a:r>
              <a:rPr lang="en-US" b="1" dirty="0" err="1">
                <a:ea typeface="+mn-lt"/>
                <a:cs typeface="+mn-lt"/>
              </a:rPr>
              <a:t>photographies</a:t>
            </a:r>
            <a:r>
              <a:rPr lang="en-US" b="1" dirty="0">
                <a:ea typeface="+mn-lt"/>
                <a:cs typeface="+mn-lt"/>
              </a:rPr>
              <a:t>. 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34933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ink with a faucet and a bowl and a pitcher&#10;&#10;Description automatically generated">
            <a:extLst>
              <a:ext uri="{FF2B5EF4-FFF2-40B4-BE49-F238E27FC236}">
                <a16:creationId xmlns:a16="http://schemas.microsoft.com/office/drawing/2014/main" id="{901D2091-4BED-621D-D17B-8CA5CC1456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0484" y="268856"/>
            <a:ext cx="4796562" cy="6300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E6CB79D-C945-0009-2C60-479E05F285E0}"/>
              </a:ext>
            </a:extLst>
          </p:cNvPr>
          <p:cNvSpPr txBox="1"/>
          <p:nvPr/>
        </p:nvSpPr>
        <p:spPr>
          <a:xfrm>
            <a:off x="4516326" y="3715170"/>
            <a:ext cx="2377158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 b="1" dirty="0">
              <a:latin typeface="Helvetica"/>
            </a:endParaRPr>
          </a:p>
          <a:p>
            <a:pPr algn="l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CF67E73-9C14-824F-4E10-35A8E5D0FBDA}"/>
              </a:ext>
            </a:extLst>
          </p:cNvPr>
          <p:cNvSpPr txBox="1"/>
          <p:nvPr/>
        </p:nvSpPr>
        <p:spPr>
          <a:xfrm>
            <a:off x="5340571" y="4537531"/>
            <a:ext cx="5406804" cy="203132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 dirty="0">
                <a:ea typeface="+mn-lt"/>
                <a:cs typeface="+mn-lt"/>
              </a:rPr>
              <a:t>Margaret Watkins, </a:t>
            </a:r>
            <a:r>
              <a:rPr lang="en-US" b="1" i="1" dirty="0">
                <a:ea typeface="+mn-lt"/>
                <a:cs typeface="+mn-lt"/>
              </a:rPr>
              <a:t>The Kitchen Sink </a:t>
            </a:r>
            <a:r>
              <a:rPr lang="en-US" b="1" dirty="0">
                <a:ea typeface="+mn-lt"/>
                <a:cs typeface="+mn-lt"/>
              </a:rPr>
              <a:t>(</a:t>
            </a:r>
            <a:r>
              <a:rPr lang="en-US" b="1" i="1" dirty="0" err="1">
                <a:ea typeface="+mn-lt"/>
                <a:cs typeface="+mn-lt"/>
              </a:rPr>
              <a:t>L’évier</a:t>
            </a:r>
            <a:r>
              <a:rPr lang="en-US" b="1" dirty="0">
                <a:ea typeface="+mn-lt"/>
                <a:cs typeface="+mn-lt"/>
              </a:rPr>
              <a:t>), 1919. </a:t>
            </a:r>
          </a:p>
          <a:p>
            <a:endParaRPr lang="en-US" b="1" dirty="0">
              <a:ea typeface="+mn-lt"/>
              <a:cs typeface="+mn-lt"/>
            </a:endParaRPr>
          </a:p>
          <a:p>
            <a:r>
              <a:rPr lang="en-US" b="1" dirty="0" err="1">
                <a:ea typeface="+mn-lt"/>
                <a:cs typeface="+mn-lt"/>
              </a:rPr>
              <a:t>L’une</a:t>
            </a:r>
            <a:r>
              <a:rPr lang="en-US" b="1" dirty="0">
                <a:ea typeface="+mn-lt"/>
                <a:cs typeface="+mn-lt"/>
              </a:rPr>
              <a:t> des œuvres les plus </a:t>
            </a:r>
            <a:r>
              <a:rPr lang="en-US" b="1" dirty="0" err="1">
                <a:ea typeface="+mn-lt"/>
                <a:cs typeface="+mn-lt"/>
              </a:rPr>
              <a:t>célèbres</a:t>
            </a:r>
            <a:r>
              <a:rPr lang="en-US" b="1" dirty="0">
                <a:ea typeface="+mn-lt"/>
                <a:cs typeface="+mn-lt"/>
              </a:rPr>
              <a:t> de Watkins, </a:t>
            </a:r>
            <a:r>
              <a:rPr lang="en-US" b="1" dirty="0" err="1">
                <a:ea typeface="+mn-lt"/>
                <a:cs typeface="+mn-lt"/>
              </a:rPr>
              <a:t>cette</a:t>
            </a:r>
            <a:r>
              <a:rPr lang="en-US" b="1" dirty="0">
                <a:ea typeface="+mn-lt"/>
                <a:cs typeface="+mn-lt"/>
              </a:rPr>
              <a:t> photo de son propre </a:t>
            </a:r>
            <a:r>
              <a:rPr lang="en-US" b="1" dirty="0" err="1">
                <a:ea typeface="+mn-lt"/>
                <a:cs typeface="+mn-lt"/>
              </a:rPr>
              <a:t>évier</a:t>
            </a:r>
            <a:r>
              <a:rPr lang="en-US" b="1" dirty="0">
                <a:ea typeface="+mn-lt"/>
                <a:cs typeface="+mn-lt"/>
              </a:rPr>
              <a:t> de cuisine </a:t>
            </a:r>
            <a:r>
              <a:rPr lang="en-US" b="1" dirty="0" err="1">
                <a:ea typeface="+mn-lt"/>
                <a:cs typeface="+mn-lt"/>
              </a:rPr>
              <a:t>est</a:t>
            </a:r>
            <a:r>
              <a:rPr lang="en-US" b="1" dirty="0">
                <a:ea typeface="+mn-lt"/>
                <a:cs typeface="+mn-lt"/>
              </a:rPr>
              <a:t> </a:t>
            </a:r>
            <a:r>
              <a:rPr lang="en-US" b="1" dirty="0" err="1">
                <a:ea typeface="+mn-lt"/>
                <a:cs typeface="+mn-lt"/>
              </a:rPr>
              <a:t>conçue</a:t>
            </a:r>
            <a:r>
              <a:rPr lang="en-US" b="1" dirty="0">
                <a:ea typeface="+mn-lt"/>
                <a:cs typeface="+mn-lt"/>
              </a:rPr>
              <a:t> </a:t>
            </a:r>
            <a:r>
              <a:rPr lang="en-US" b="1" dirty="0" err="1">
                <a:ea typeface="+mn-lt"/>
                <a:cs typeface="+mn-lt"/>
              </a:rPr>
              <a:t>autour</a:t>
            </a:r>
            <a:r>
              <a:rPr lang="en-US" b="1" dirty="0">
                <a:ea typeface="+mn-lt"/>
                <a:cs typeface="+mn-lt"/>
              </a:rPr>
              <a:t> </a:t>
            </a:r>
            <a:r>
              <a:rPr lang="en-US" b="1" dirty="0" err="1">
                <a:ea typeface="+mn-lt"/>
                <a:cs typeface="+mn-lt"/>
              </a:rPr>
              <a:t>d’une</a:t>
            </a:r>
            <a:r>
              <a:rPr lang="en-US" b="1" dirty="0">
                <a:ea typeface="+mn-lt"/>
                <a:cs typeface="+mn-lt"/>
              </a:rPr>
              <a:t> </a:t>
            </a:r>
            <a:r>
              <a:rPr lang="en-US" b="1" dirty="0" err="1">
                <a:ea typeface="+mn-lt"/>
                <a:cs typeface="+mn-lt"/>
              </a:rPr>
              <a:t>bouteille</a:t>
            </a:r>
            <a:r>
              <a:rPr lang="en-US" b="1" dirty="0">
                <a:ea typeface="+mn-lt"/>
                <a:cs typeface="+mn-lt"/>
              </a:rPr>
              <a:t> de lait et de </a:t>
            </a:r>
            <a:r>
              <a:rPr lang="en-US" b="1" dirty="0" err="1">
                <a:ea typeface="+mn-lt"/>
                <a:cs typeface="+mn-lt"/>
              </a:rPr>
              <a:t>vaisselle</a:t>
            </a:r>
            <a:r>
              <a:rPr lang="en-US" b="1" dirty="0">
                <a:ea typeface="+mn-lt"/>
                <a:cs typeface="+mn-lt"/>
              </a:rPr>
              <a:t> </a:t>
            </a:r>
            <a:r>
              <a:rPr lang="en-US" b="1" dirty="0" err="1">
                <a:ea typeface="+mn-lt"/>
                <a:cs typeface="+mn-lt"/>
              </a:rPr>
              <a:t>ébréchée</a:t>
            </a:r>
            <a:r>
              <a:rPr lang="en-US" b="1" dirty="0">
                <a:ea typeface="+mn-lt"/>
                <a:cs typeface="+mn-lt"/>
              </a:rPr>
              <a:t>. </a:t>
            </a:r>
            <a:endParaRPr lang="en-US" b="1" dirty="0">
              <a:latin typeface="Apto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F666863-939B-F933-02C7-C8D4125CA0DD}"/>
              </a:ext>
            </a:extLst>
          </p:cNvPr>
          <p:cNvSpPr txBox="1"/>
          <p:nvPr/>
        </p:nvSpPr>
        <p:spPr>
          <a:xfrm>
            <a:off x="8087264" y="205326"/>
            <a:ext cx="3936520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en-US" sz="2000" b="1" dirty="0" err="1">
                <a:solidFill>
                  <a:srgbClr val="000000"/>
                </a:solidFill>
                <a:ea typeface="+mn-lt"/>
                <a:cs typeface="+mn-lt"/>
              </a:rPr>
              <a:t>Activité</a:t>
            </a:r>
            <a:r>
              <a:rPr lang="en-US" sz="2000" b="1" dirty="0">
                <a:solidFill>
                  <a:srgbClr val="000000"/>
                </a:solidFill>
                <a:ea typeface="+mn-lt"/>
                <a:cs typeface="+mn-lt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ea typeface="+mn-lt"/>
                <a:cs typeface="+mn-lt"/>
              </a:rPr>
              <a:t>d’apprentissage</a:t>
            </a:r>
            <a:r>
              <a:rPr lang="en-US" sz="2000" b="1" dirty="0">
                <a:solidFill>
                  <a:srgbClr val="000000"/>
                </a:solidFill>
                <a:ea typeface="+mn-lt"/>
                <a:cs typeface="+mn-lt"/>
              </a:rPr>
              <a:t> n</a:t>
            </a:r>
            <a:r>
              <a:rPr lang="en-US" sz="2000" b="1" baseline="30000" dirty="0">
                <a:solidFill>
                  <a:srgbClr val="000000"/>
                </a:solidFill>
                <a:ea typeface="+mn-lt"/>
                <a:cs typeface="+mn-lt"/>
              </a:rPr>
              <a:t>o</a:t>
            </a:r>
            <a:r>
              <a:rPr lang="en-US" sz="2000" b="1" dirty="0">
                <a:solidFill>
                  <a:srgbClr val="000000"/>
                </a:solidFill>
                <a:ea typeface="+mn-lt"/>
                <a:cs typeface="+mn-lt"/>
              </a:rPr>
              <a:t> 1</a:t>
            </a:r>
            <a:endParaRPr lang="en-US" sz="1600" b="1" dirty="0">
              <a:ea typeface="+mn-lt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9463303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towel on a sink&#10;&#10;Description automatically generated">
            <a:extLst>
              <a:ext uri="{FF2B5EF4-FFF2-40B4-BE49-F238E27FC236}">
                <a16:creationId xmlns:a16="http://schemas.microsoft.com/office/drawing/2014/main" id="{71618BF0-F9EF-A87B-3DD4-3A02D4946E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590" y="354839"/>
            <a:ext cx="4643635" cy="609862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7EBD635-BCE7-727D-4E2B-59934FC53D93}"/>
              </a:ext>
            </a:extLst>
          </p:cNvPr>
          <p:cNvSpPr txBox="1"/>
          <p:nvPr/>
        </p:nvSpPr>
        <p:spPr>
          <a:xfrm>
            <a:off x="5359509" y="4391756"/>
            <a:ext cx="4670316" cy="175432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 dirty="0">
                <a:ea typeface="+mn-lt"/>
                <a:cs typeface="+mn-lt"/>
              </a:rPr>
              <a:t>Margaret Watkins, </a:t>
            </a:r>
            <a:r>
              <a:rPr lang="en-US" b="1" i="1" dirty="0">
                <a:ea typeface="+mn-lt"/>
                <a:cs typeface="+mn-lt"/>
              </a:rPr>
              <a:t>Domestic Symphony </a:t>
            </a:r>
            <a:r>
              <a:rPr lang="en-US" b="1" dirty="0">
                <a:ea typeface="+mn-lt"/>
                <a:cs typeface="+mn-lt"/>
              </a:rPr>
              <a:t>(</a:t>
            </a:r>
            <a:r>
              <a:rPr lang="en-US" b="1" i="1" dirty="0">
                <a:ea typeface="+mn-lt"/>
                <a:cs typeface="+mn-lt"/>
              </a:rPr>
              <a:t>Symphonie domestique</a:t>
            </a:r>
            <a:r>
              <a:rPr lang="en-US" b="1" dirty="0">
                <a:ea typeface="+mn-lt"/>
                <a:cs typeface="+mn-lt"/>
              </a:rPr>
              <a:t>), 1919. </a:t>
            </a:r>
          </a:p>
          <a:p>
            <a:endParaRPr lang="en-US" b="1" dirty="0">
              <a:ea typeface="+mn-lt"/>
              <a:cs typeface="+mn-lt"/>
            </a:endParaRPr>
          </a:p>
          <a:p>
            <a:r>
              <a:rPr lang="en-US" b="1" dirty="0" err="1">
                <a:ea typeface="+mn-lt"/>
                <a:cs typeface="+mn-lt"/>
              </a:rPr>
              <a:t>Cette</a:t>
            </a:r>
            <a:r>
              <a:rPr lang="en-US" b="1" dirty="0">
                <a:ea typeface="+mn-lt"/>
                <a:cs typeface="+mn-lt"/>
              </a:rPr>
              <a:t> image </a:t>
            </a:r>
            <a:r>
              <a:rPr lang="en-US" b="1" dirty="0" err="1">
                <a:ea typeface="+mn-lt"/>
                <a:cs typeface="+mn-lt"/>
              </a:rPr>
              <a:t>est</a:t>
            </a:r>
            <a:r>
              <a:rPr lang="en-US" b="1" dirty="0">
                <a:ea typeface="+mn-lt"/>
                <a:cs typeface="+mn-lt"/>
              </a:rPr>
              <a:t> </a:t>
            </a:r>
            <a:r>
              <a:rPr lang="en-US" b="1" dirty="0" err="1">
                <a:ea typeface="+mn-lt"/>
                <a:cs typeface="+mn-lt"/>
              </a:rPr>
              <a:t>très</a:t>
            </a:r>
            <a:r>
              <a:rPr lang="en-US" b="1" dirty="0">
                <a:ea typeface="+mn-lt"/>
                <a:cs typeface="+mn-lt"/>
              </a:rPr>
              <a:t> </a:t>
            </a:r>
            <a:r>
              <a:rPr lang="en-US" b="1" dirty="0" err="1">
                <a:ea typeface="+mn-lt"/>
                <a:cs typeface="+mn-lt"/>
              </a:rPr>
              <a:t>contrastée</a:t>
            </a:r>
            <a:r>
              <a:rPr lang="en-US" b="1" dirty="0">
                <a:ea typeface="+mn-lt"/>
                <a:cs typeface="+mn-lt"/>
              </a:rPr>
              <a:t>, avec </a:t>
            </a:r>
            <a:r>
              <a:rPr lang="en-US" b="1" dirty="0" err="1">
                <a:ea typeface="+mn-lt"/>
                <a:cs typeface="+mn-lt"/>
              </a:rPr>
              <a:t>ses</a:t>
            </a:r>
            <a:r>
              <a:rPr lang="en-US" b="1" dirty="0">
                <a:ea typeface="+mn-lt"/>
                <a:cs typeface="+mn-lt"/>
              </a:rPr>
              <a:t> motifs </a:t>
            </a:r>
            <a:r>
              <a:rPr lang="en-US" b="1" dirty="0" err="1">
                <a:ea typeface="+mn-lt"/>
                <a:cs typeface="+mn-lt"/>
              </a:rPr>
              <a:t>d’œufs</a:t>
            </a:r>
            <a:r>
              <a:rPr lang="en-US" b="1" dirty="0">
                <a:ea typeface="+mn-lt"/>
                <a:cs typeface="+mn-lt"/>
              </a:rPr>
              <a:t> tout </a:t>
            </a:r>
            <a:r>
              <a:rPr lang="en-US" b="1" dirty="0" err="1">
                <a:ea typeface="+mn-lt"/>
                <a:cs typeface="+mn-lt"/>
              </a:rPr>
              <a:t>en</a:t>
            </a:r>
            <a:r>
              <a:rPr lang="en-US" b="1" dirty="0">
                <a:ea typeface="+mn-lt"/>
                <a:cs typeface="+mn-lt"/>
              </a:rPr>
              <a:t> </a:t>
            </a:r>
            <a:r>
              <a:rPr lang="en-US" b="1" dirty="0" err="1">
                <a:ea typeface="+mn-lt"/>
                <a:cs typeface="+mn-lt"/>
              </a:rPr>
              <a:t>courbes</a:t>
            </a:r>
            <a:r>
              <a:rPr lang="en-US" b="1" dirty="0">
                <a:ea typeface="+mn-lt"/>
                <a:cs typeface="+mn-lt"/>
              </a:rPr>
              <a:t> et un </a:t>
            </a:r>
            <a:r>
              <a:rPr lang="en-US" b="1" dirty="0" err="1">
                <a:ea typeface="+mn-lt"/>
                <a:cs typeface="+mn-lt"/>
              </a:rPr>
              <a:t>évier</a:t>
            </a:r>
            <a:r>
              <a:rPr lang="en-US" b="1" dirty="0">
                <a:ea typeface="+mn-lt"/>
                <a:cs typeface="+mn-lt"/>
              </a:rPr>
              <a:t> </a:t>
            </a:r>
            <a:r>
              <a:rPr lang="en-US" b="1" dirty="0" err="1">
                <a:ea typeface="+mn-lt"/>
                <a:cs typeface="+mn-lt"/>
              </a:rPr>
              <a:t>présentant</a:t>
            </a:r>
            <a:r>
              <a:rPr lang="en-US" b="1" dirty="0">
                <a:ea typeface="+mn-lt"/>
                <a:cs typeface="+mn-lt"/>
              </a:rPr>
              <a:t> </a:t>
            </a:r>
            <a:r>
              <a:rPr lang="en-US" b="1" dirty="0" err="1">
                <a:ea typeface="+mn-lt"/>
                <a:cs typeface="+mn-lt"/>
              </a:rPr>
              <a:t>une</a:t>
            </a:r>
            <a:r>
              <a:rPr lang="en-US" b="1" dirty="0">
                <a:ea typeface="+mn-lt"/>
                <a:cs typeface="+mn-lt"/>
              </a:rPr>
              <a:t> </a:t>
            </a:r>
            <a:r>
              <a:rPr lang="en-US" b="1" dirty="0" err="1">
                <a:ea typeface="+mn-lt"/>
                <a:cs typeface="+mn-lt"/>
              </a:rPr>
              <a:t>grande</a:t>
            </a:r>
            <a:r>
              <a:rPr lang="en-US" b="1" dirty="0">
                <a:ea typeface="+mn-lt"/>
                <a:cs typeface="+mn-lt"/>
              </a:rPr>
              <a:t> zone </a:t>
            </a:r>
            <a:r>
              <a:rPr lang="en-US" b="1" dirty="0" err="1">
                <a:ea typeface="+mn-lt"/>
                <a:cs typeface="+mn-lt"/>
              </a:rPr>
              <a:t>d’ombre</a:t>
            </a:r>
            <a:r>
              <a:rPr lang="en-US" b="1" dirty="0">
                <a:ea typeface="+mn-lt"/>
                <a:cs typeface="+mn-lt"/>
              </a:rPr>
              <a:t>. </a:t>
            </a:r>
            <a:endParaRPr lang="en-US" dirty="0"/>
          </a:p>
        </p:txBody>
      </p:sp>
      <p:sp>
        <p:nvSpPr>
          <p:cNvPr id="6" name="TextBox 4">
            <a:extLst>
              <a:ext uri="{FF2B5EF4-FFF2-40B4-BE49-F238E27FC236}">
                <a16:creationId xmlns:a16="http://schemas.microsoft.com/office/drawing/2014/main" id="{7F666863-939B-F933-02C7-C8D4125CA0DD}"/>
              </a:ext>
            </a:extLst>
          </p:cNvPr>
          <p:cNvSpPr txBox="1"/>
          <p:nvPr/>
        </p:nvSpPr>
        <p:spPr>
          <a:xfrm>
            <a:off x="8087264" y="205326"/>
            <a:ext cx="3936520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en-US" sz="2000" b="1" dirty="0" err="1">
                <a:solidFill>
                  <a:srgbClr val="000000"/>
                </a:solidFill>
                <a:ea typeface="+mn-lt"/>
                <a:cs typeface="+mn-lt"/>
              </a:rPr>
              <a:t>Activité</a:t>
            </a:r>
            <a:r>
              <a:rPr lang="en-US" sz="2000" b="1" dirty="0">
                <a:solidFill>
                  <a:srgbClr val="000000"/>
                </a:solidFill>
                <a:ea typeface="+mn-lt"/>
                <a:cs typeface="+mn-lt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ea typeface="+mn-lt"/>
                <a:cs typeface="+mn-lt"/>
              </a:rPr>
              <a:t>d’apprentissage</a:t>
            </a:r>
            <a:r>
              <a:rPr lang="en-US" sz="2000" b="1" dirty="0">
                <a:solidFill>
                  <a:srgbClr val="000000"/>
                </a:solidFill>
                <a:ea typeface="+mn-lt"/>
                <a:cs typeface="+mn-lt"/>
              </a:rPr>
              <a:t> n</a:t>
            </a:r>
            <a:r>
              <a:rPr lang="en-US" sz="2000" b="1" baseline="30000" dirty="0">
                <a:solidFill>
                  <a:srgbClr val="000000"/>
                </a:solidFill>
                <a:ea typeface="+mn-lt"/>
                <a:cs typeface="+mn-lt"/>
              </a:rPr>
              <a:t>o</a:t>
            </a:r>
            <a:r>
              <a:rPr lang="en-US" sz="2000" b="1" dirty="0">
                <a:solidFill>
                  <a:srgbClr val="000000"/>
                </a:solidFill>
                <a:ea typeface="+mn-lt"/>
                <a:cs typeface="+mn-lt"/>
              </a:rPr>
              <a:t> 1</a:t>
            </a:r>
            <a:endParaRPr lang="en-US" sz="1600" b="1" dirty="0">
              <a:ea typeface="+mn-lt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8873636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knife on a wooden stand&#10;&#10;Description automatically generated">
            <a:extLst>
              <a:ext uri="{FF2B5EF4-FFF2-40B4-BE49-F238E27FC236}">
                <a16:creationId xmlns:a16="http://schemas.microsoft.com/office/drawing/2014/main" id="{2DA6B476-8176-67A1-1FEE-EC4A165AE0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412" y="237696"/>
            <a:ext cx="4818774" cy="638766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D2E8E95-9D1B-23EA-7549-9CDD9BA8BD35}"/>
              </a:ext>
            </a:extLst>
          </p:cNvPr>
          <p:cNvSpPr txBox="1"/>
          <p:nvPr/>
        </p:nvSpPr>
        <p:spPr>
          <a:xfrm>
            <a:off x="5445956" y="5148029"/>
            <a:ext cx="5164893" cy="147732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 dirty="0">
                <a:ea typeface="+mn-lt"/>
                <a:cs typeface="+mn-lt"/>
              </a:rPr>
              <a:t>Margaret Watkins, </a:t>
            </a:r>
            <a:r>
              <a:rPr lang="en-US" b="1" i="1" dirty="0">
                <a:ea typeface="+mn-lt"/>
                <a:cs typeface="+mn-lt"/>
              </a:rPr>
              <a:t>Design – Angles </a:t>
            </a:r>
            <a:r>
              <a:rPr lang="en-US" b="1" dirty="0">
                <a:ea typeface="+mn-lt"/>
                <a:cs typeface="+mn-lt"/>
              </a:rPr>
              <a:t>(</a:t>
            </a:r>
            <a:r>
              <a:rPr lang="en-US" b="1" i="1" dirty="0">
                <a:ea typeface="+mn-lt"/>
                <a:cs typeface="+mn-lt"/>
              </a:rPr>
              <a:t>Angles – design</a:t>
            </a:r>
            <a:r>
              <a:rPr lang="en-US" b="1" dirty="0">
                <a:ea typeface="+mn-lt"/>
                <a:cs typeface="+mn-lt"/>
              </a:rPr>
              <a:t>), 1919. </a:t>
            </a:r>
            <a:br>
              <a:rPr lang="en-US" b="1" dirty="0">
                <a:ea typeface="+mn-lt"/>
                <a:cs typeface="+mn-lt"/>
              </a:rPr>
            </a:br>
            <a:br>
              <a:rPr lang="en-US" b="1" dirty="0">
                <a:ea typeface="+mn-lt"/>
                <a:cs typeface="+mn-lt"/>
              </a:rPr>
            </a:br>
            <a:r>
              <a:rPr lang="en-US" b="1" dirty="0" err="1">
                <a:ea typeface="+mn-lt"/>
                <a:cs typeface="+mn-lt"/>
              </a:rPr>
              <a:t>Cette</a:t>
            </a:r>
            <a:r>
              <a:rPr lang="en-US" b="1" dirty="0">
                <a:ea typeface="+mn-lt"/>
                <a:cs typeface="+mn-lt"/>
              </a:rPr>
              <a:t> </a:t>
            </a:r>
            <a:r>
              <a:rPr lang="en-US" b="1" dirty="0" err="1">
                <a:ea typeface="+mn-lt"/>
                <a:cs typeface="+mn-lt"/>
              </a:rPr>
              <a:t>photographie</a:t>
            </a:r>
            <a:r>
              <a:rPr lang="en-US" b="1" dirty="0">
                <a:ea typeface="+mn-lt"/>
                <a:cs typeface="+mn-lt"/>
              </a:rPr>
              <a:t> figure dans </a:t>
            </a:r>
            <a:r>
              <a:rPr lang="en-US" b="1" dirty="0" err="1">
                <a:ea typeface="+mn-lt"/>
                <a:cs typeface="+mn-lt"/>
              </a:rPr>
              <a:t>l’article</a:t>
            </a:r>
            <a:r>
              <a:rPr lang="en-US" b="1" dirty="0">
                <a:ea typeface="+mn-lt"/>
                <a:cs typeface="+mn-lt"/>
              </a:rPr>
              <a:t> de </a:t>
            </a:r>
          </a:p>
          <a:p>
            <a:r>
              <a:rPr lang="en-US" b="1" i="1" dirty="0">
                <a:ea typeface="+mn-lt"/>
                <a:cs typeface="+mn-lt"/>
              </a:rPr>
              <a:t>Vanity Fair </a:t>
            </a:r>
            <a:r>
              <a:rPr lang="en-US" b="1" dirty="0" err="1">
                <a:ea typeface="+mn-lt"/>
                <a:cs typeface="+mn-lt"/>
              </a:rPr>
              <a:t>consacre</a:t>
            </a:r>
            <a:r>
              <a:rPr lang="en-US" b="1" dirty="0">
                <a:ea typeface="+mn-lt"/>
                <a:cs typeface="+mn-lt"/>
              </a:rPr>
              <a:t>́ à Watkins </a:t>
            </a:r>
            <a:r>
              <a:rPr lang="en-US" b="1" dirty="0" err="1">
                <a:ea typeface="+mn-lt"/>
                <a:cs typeface="+mn-lt"/>
              </a:rPr>
              <a:t>en</a:t>
            </a:r>
            <a:r>
              <a:rPr lang="en-US" b="1" dirty="0">
                <a:ea typeface="+mn-lt"/>
                <a:cs typeface="+mn-lt"/>
              </a:rPr>
              <a:t> 1921. </a:t>
            </a:r>
            <a:endParaRPr lang="en-US" dirty="0"/>
          </a:p>
        </p:txBody>
      </p:sp>
      <p:sp>
        <p:nvSpPr>
          <p:cNvPr id="6" name="TextBox 4">
            <a:extLst>
              <a:ext uri="{FF2B5EF4-FFF2-40B4-BE49-F238E27FC236}">
                <a16:creationId xmlns:a16="http://schemas.microsoft.com/office/drawing/2014/main" id="{7F666863-939B-F933-02C7-C8D4125CA0DD}"/>
              </a:ext>
            </a:extLst>
          </p:cNvPr>
          <p:cNvSpPr txBox="1"/>
          <p:nvPr/>
        </p:nvSpPr>
        <p:spPr>
          <a:xfrm>
            <a:off x="8087264" y="205326"/>
            <a:ext cx="3936520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en-US" sz="2000" b="1" dirty="0" err="1">
                <a:solidFill>
                  <a:srgbClr val="000000"/>
                </a:solidFill>
                <a:ea typeface="+mn-lt"/>
                <a:cs typeface="+mn-lt"/>
              </a:rPr>
              <a:t>Activité</a:t>
            </a:r>
            <a:r>
              <a:rPr lang="en-US" sz="2000" b="1" dirty="0">
                <a:solidFill>
                  <a:srgbClr val="000000"/>
                </a:solidFill>
                <a:ea typeface="+mn-lt"/>
                <a:cs typeface="+mn-lt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ea typeface="+mn-lt"/>
                <a:cs typeface="+mn-lt"/>
              </a:rPr>
              <a:t>d’apprentissage</a:t>
            </a:r>
            <a:r>
              <a:rPr lang="en-US" sz="2000" b="1" dirty="0">
                <a:solidFill>
                  <a:srgbClr val="000000"/>
                </a:solidFill>
                <a:ea typeface="+mn-lt"/>
                <a:cs typeface="+mn-lt"/>
              </a:rPr>
              <a:t> n</a:t>
            </a:r>
            <a:r>
              <a:rPr lang="en-US" sz="2000" b="1" baseline="30000" dirty="0">
                <a:solidFill>
                  <a:srgbClr val="000000"/>
                </a:solidFill>
                <a:ea typeface="+mn-lt"/>
                <a:cs typeface="+mn-lt"/>
              </a:rPr>
              <a:t>o</a:t>
            </a:r>
            <a:r>
              <a:rPr lang="en-US" sz="2000" b="1" dirty="0">
                <a:solidFill>
                  <a:srgbClr val="000000"/>
                </a:solidFill>
                <a:ea typeface="+mn-lt"/>
                <a:cs typeface="+mn-lt"/>
              </a:rPr>
              <a:t> 1</a:t>
            </a:r>
            <a:endParaRPr lang="en-US" sz="1600" b="1" dirty="0">
              <a:ea typeface="+mn-lt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1025570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lose up of a metal tray&#10;&#10;Description automatically generated">
            <a:extLst>
              <a:ext uri="{FF2B5EF4-FFF2-40B4-BE49-F238E27FC236}">
                <a16:creationId xmlns:a16="http://schemas.microsoft.com/office/drawing/2014/main" id="{D811D0A4-BB7C-49DC-E813-694B77C186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044" y="447370"/>
            <a:ext cx="7378573" cy="595410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42AEE76-5C89-A4B6-E9E8-6FCA724A2158}"/>
              </a:ext>
            </a:extLst>
          </p:cNvPr>
          <p:cNvSpPr txBox="1"/>
          <p:nvPr/>
        </p:nvSpPr>
        <p:spPr>
          <a:xfrm>
            <a:off x="7915273" y="4401449"/>
            <a:ext cx="4140261" cy="203132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 dirty="0">
                <a:ea typeface="+mn-lt"/>
                <a:cs typeface="+mn-lt"/>
              </a:rPr>
              <a:t>Margaret Watkins, </a:t>
            </a:r>
            <a:r>
              <a:rPr lang="en-US" b="1" i="1" dirty="0">
                <a:ea typeface="+mn-lt"/>
                <a:cs typeface="+mn-lt"/>
              </a:rPr>
              <a:t>Still Life – Circles </a:t>
            </a:r>
            <a:r>
              <a:rPr lang="en-US" b="1" dirty="0">
                <a:ea typeface="+mn-lt"/>
                <a:cs typeface="+mn-lt"/>
              </a:rPr>
              <a:t>(</a:t>
            </a:r>
            <a:r>
              <a:rPr lang="en-US" b="1" i="1" dirty="0">
                <a:ea typeface="+mn-lt"/>
                <a:cs typeface="+mn-lt"/>
              </a:rPr>
              <a:t>Nature </a:t>
            </a:r>
            <a:r>
              <a:rPr lang="en-US" b="1" i="1" dirty="0" err="1">
                <a:ea typeface="+mn-lt"/>
                <a:cs typeface="+mn-lt"/>
              </a:rPr>
              <a:t>morte</a:t>
            </a:r>
            <a:r>
              <a:rPr lang="en-US" b="1" i="1" dirty="0">
                <a:ea typeface="+mn-lt"/>
                <a:cs typeface="+mn-lt"/>
              </a:rPr>
              <a:t> – cercles</a:t>
            </a:r>
            <a:r>
              <a:rPr lang="en-US" b="1" dirty="0">
                <a:ea typeface="+mn-lt"/>
                <a:cs typeface="+mn-lt"/>
              </a:rPr>
              <a:t>), 1919. </a:t>
            </a:r>
          </a:p>
          <a:p>
            <a:endParaRPr lang="en-US" b="1" dirty="0">
              <a:ea typeface="+mn-lt"/>
              <a:cs typeface="+mn-lt"/>
            </a:endParaRPr>
          </a:p>
          <a:p>
            <a:r>
              <a:rPr lang="en-US" b="1" dirty="0">
                <a:ea typeface="+mn-lt"/>
                <a:cs typeface="+mn-lt"/>
              </a:rPr>
              <a:t>À </a:t>
            </a:r>
            <a:r>
              <a:rPr lang="en-US" b="1" dirty="0" err="1">
                <a:ea typeface="+mn-lt"/>
                <a:cs typeface="+mn-lt"/>
              </a:rPr>
              <a:t>partir</a:t>
            </a:r>
            <a:r>
              <a:rPr lang="en-US" b="1" dirty="0">
                <a:ea typeface="+mn-lt"/>
                <a:cs typeface="+mn-lt"/>
              </a:rPr>
              <a:t> de plats de cuisine ordinaires, Watkins </a:t>
            </a:r>
            <a:r>
              <a:rPr lang="en-US" b="1" dirty="0" err="1">
                <a:ea typeface="+mn-lt"/>
                <a:cs typeface="+mn-lt"/>
              </a:rPr>
              <a:t>crée</a:t>
            </a:r>
            <a:r>
              <a:rPr lang="en-US" b="1" dirty="0">
                <a:ea typeface="+mn-lt"/>
                <a:cs typeface="+mn-lt"/>
              </a:rPr>
              <a:t> </a:t>
            </a:r>
            <a:r>
              <a:rPr lang="en-US" b="1" dirty="0" err="1">
                <a:ea typeface="+mn-lt"/>
                <a:cs typeface="+mn-lt"/>
              </a:rPr>
              <a:t>une</a:t>
            </a:r>
            <a:r>
              <a:rPr lang="en-US" b="1" dirty="0">
                <a:ea typeface="+mn-lt"/>
                <a:cs typeface="+mn-lt"/>
              </a:rPr>
              <a:t> composition de cercles qui </a:t>
            </a:r>
            <a:r>
              <a:rPr lang="en-US" b="1" dirty="0" err="1">
                <a:ea typeface="+mn-lt"/>
                <a:cs typeface="+mn-lt"/>
              </a:rPr>
              <a:t>ressemble</a:t>
            </a:r>
            <a:r>
              <a:rPr lang="en-US" b="1" dirty="0">
                <a:ea typeface="+mn-lt"/>
                <a:cs typeface="+mn-lt"/>
              </a:rPr>
              <a:t> à </a:t>
            </a:r>
            <a:r>
              <a:rPr lang="en-US" b="1" dirty="0" err="1">
                <a:ea typeface="+mn-lt"/>
                <a:cs typeface="+mn-lt"/>
              </a:rPr>
              <a:t>une</a:t>
            </a:r>
            <a:r>
              <a:rPr lang="en-US" b="1" dirty="0">
                <a:ea typeface="+mn-lt"/>
                <a:cs typeface="+mn-lt"/>
              </a:rPr>
              <a:t> </a:t>
            </a:r>
            <a:r>
              <a:rPr lang="en-US" b="1" dirty="0" err="1">
                <a:ea typeface="+mn-lt"/>
                <a:cs typeface="+mn-lt"/>
              </a:rPr>
              <a:t>œuvre</a:t>
            </a:r>
            <a:r>
              <a:rPr lang="en-US" b="1" dirty="0">
                <a:ea typeface="+mn-lt"/>
                <a:cs typeface="+mn-lt"/>
              </a:rPr>
              <a:t> </a:t>
            </a:r>
            <a:r>
              <a:rPr lang="en-US" b="1" dirty="0" err="1">
                <a:ea typeface="+mn-lt"/>
                <a:cs typeface="+mn-lt"/>
              </a:rPr>
              <a:t>abstraite</a:t>
            </a:r>
            <a:r>
              <a:rPr lang="en-US" b="1" dirty="0">
                <a:ea typeface="+mn-lt"/>
                <a:cs typeface="+mn-lt"/>
              </a:rPr>
              <a:t>. </a:t>
            </a:r>
            <a:endParaRPr lang="en-US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F666863-939B-F933-02C7-C8D4125CA0DD}"/>
              </a:ext>
            </a:extLst>
          </p:cNvPr>
          <p:cNvSpPr txBox="1"/>
          <p:nvPr/>
        </p:nvSpPr>
        <p:spPr>
          <a:xfrm>
            <a:off x="8087264" y="205326"/>
            <a:ext cx="3936520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en-US" sz="2000" b="1" dirty="0" err="1">
                <a:solidFill>
                  <a:srgbClr val="000000"/>
                </a:solidFill>
                <a:ea typeface="+mn-lt"/>
                <a:cs typeface="+mn-lt"/>
              </a:rPr>
              <a:t>Activité</a:t>
            </a:r>
            <a:r>
              <a:rPr lang="en-US" sz="2000" b="1" dirty="0">
                <a:solidFill>
                  <a:srgbClr val="000000"/>
                </a:solidFill>
                <a:ea typeface="+mn-lt"/>
                <a:cs typeface="+mn-lt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ea typeface="+mn-lt"/>
                <a:cs typeface="+mn-lt"/>
              </a:rPr>
              <a:t>d’apprentissage</a:t>
            </a:r>
            <a:r>
              <a:rPr lang="en-US" sz="2000" b="1" dirty="0">
                <a:solidFill>
                  <a:srgbClr val="000000"/>
                </a:solidFill>
                <a:ea typeface="+mn-lt"/>
                <a:cs typeface="+mn-lt"/>
              </a:rPr>
              <a:t> n</a:t>
            </a:r>
            <a:r>
              <a:rPr lang="en-US" sz="2000" b="1" baseline="30000" dirty="0">
                <a:solidFill>
                  <a:srgbClr val="000000"/>
                </a:solidFill>
                <a:ea typeface="+mn-lt"/>
                <a:cs typeface="+mn-lt"/>
              </a:rPr>
              <a:t>o</a:t>
            </a:r>
            <a:r>
              <a:rPr lang="en-US" sz="2000" b="1" dirty="0">
                <a:solidFill>
                  <a:srgbClr val="000000"/>
                </a:solidFill>
                <a:ea typeface="+mn-lt"/>
                <a:cs typeface="+mn-lt"/>
              </a:rPr>
              <a:t> 1</a:t>
            </a:r>
            <a:endParaRPr lang="en-US" sz="1600" b="1" dirty="0">
              <a:ea typeface="+mn-lt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4116986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lose-up of a sign&#10;&#10;Description automatically generated">
            <a:extLst>
              <a:ext uri="{FF2B5EF4-FFF2-40B4-BE49-F238E27FC236}">
                <a16:creationId xmlns:a16="http://schemas.microsoft.com/office/drawing/2014/main" id="{AD7151D9-9B00-5089-7E82-E51E7A8B7B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0981" y="161251"/>
            <a:ext cx="4016611" cy="653217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FED4384-62D6-FD9E-EEAC-09FC5D64A3A9}"/>
              </a:ext>
            </a:extLst>
          </p:cNvPr>
          <p:cNvSpPr txBox="1"/>
          <p:nvPr/>
        </p:nvSpPr>
        <p:spPr>
          <a:xfrm>
            <a:off x="4723441" y="4326686"/>
            <a:ext cx="5731833" cy="230832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 dirty="0">
                <a:ea typeface="+mn-lt"/>
                <a:cs typeface="+mn-lt"/>
              </a:rPr>
              <a:t>Publicité pour le </a:t>
            </a:r>
            <a:r>
              <a:rPr lang="en-US" b="1" dirty="0" err="1">
                <a:ea typeface="+mn-lt"/>
                <a:cs typeface="+mn-lt"/>
              </a:rPr>
              <a:t>savon</a:t>
            </a:r>
            <a:r>
              <a:rPr lang="en-US" b="1" dirty="0">
                <a:ea typeface="+mn-lt"/>
                <a:cs typeface="+mn-lt"/>
              </a:rPr>
              <a:t> Woodbury « The first time you use it — your skin will feel the difference [</a:t>
            </a:r>
            <a:r>
              <a:rPr lang="en-US" b="1" dirty="0" err="1">
                <a:ea typeface="+mn-lt"/>
                <a:cs typeface="+mn-lt"/>
              </a:rPr>
              <a:t>Dès</a:t>
            </a:r>
            <a:r>
              <a:rPr lang="en-US" b="1" dirty="0">
                <a:ea typeface="+mn-lt"/>
                <a:cs typeface="+mn-lt"/>
              </a:rPr>
              <a:t> la </a:t>
            </a:r>
            <a:r>
              <a:rPr lang="en-US" b="1" dirty="0" err="1">
                <a:ea typeface="+mn-lt"/>
                <a:cs typeface="+mn-lt"/>
              </a:rPr>
              <a:t>première</a:t>
            </a:r>
            <a:r>
              <a:rPr lang="en-US" b="1" dirty="0">
                <a:ea typeface="+mn-lt"/>
                <a:cs typeface="+mn-lt"/>
              </a:rPr>
              <a:t> </a:t>
            </a:r>
            <a:r>
              <a:rPr lang="en-US" b="1" dirty="0" err="1">
                <a:ea typeface="+mn-lt"/>
                <a:cs typeface="+mn-lt"/>
              </a:rPr>
              <a:t>utilisation</a:t>
            </a:r>
            <a:r>
              <a:rPr lang="en-US" b="1" dirty="0">
                <a:ea typeface="+mn-lt"/>
                <a:cs typeface="+mn-lt"/>
              </a:rPr>
              <a:t>, </a:t>
            </a:r>
            <a:r>
              <a:rPr lang="en-US" b="1" dirty="0" err="1">
                <a:ea typeface="+mn-lt"/>
                <a:cs typeface="+mn-lt"/>
              </a:rPr>
              <a:t>votre</a:t>
            </a:r>
            <a:r>
              <a:rPr lang="en-US" b="1" dirty="0">
                <a:ea typeface="+mn-lt"/>
                <a:cs typeface="+mn-lt"/>
              </a:rPr>
              <a:t> </a:t>
            </a:r>
            <a:r>
              <a:rPr lang="en-US" b="1" dirty="0" err="1">
                <a:ea typeface="+mn-lt"/>
                <a:cs typeface="+mn-lt"/>
              </a:rPr>
              <a:t>peau</a:t>
            </a:r>
            <a:r>
              <a:rPr lang="en-US" b="1" dirty="0">
                <a:ea typeface="+mn-lt"/>
                <a:cs typeface="+mn-lt"/>
              </a:rPr>
              <a:t> </a:t>
            </a:r>
            <a:r>
              <a:rPr lang="en-US" b="1" dirty="0" err="1">
                <a:ea typeface="+mn-lt"/>
                <a:cs typeface="+mn-lt"/>
              </a:rPr>
              <a:t>sentira</a:t>
            </a:r>
            <a:r>
              <a:rPr lang="en-US" b="1" dirty="0">
                <a:ea typeface="+mn-lt"/>
                <a:cs typeface="+mn-lt"/>
              </a:rPr>
              <a:t> la </a:t>
            </a:r>
            <a:r>
              <a:rPr lang="en-US" b="1" dirty="0" err="1">
                <a:ea typeface="+mn-lt"/>
                <a:cs typeface="+mn-lt"/>
              </a:rPr>
              <a:t>différence</a:t>
            </a:r>
            <a:r>
              <a:rPr lang="en-US" b="1" dirty="0">
                <a:ea typeface="+mn-lt"/>
                <a:cs typeface="+mn-lt"/>
              </a:rPr>
              <a:t>] », </a:t>
            </a:r>
            <a:r>
              <a:rPr lang="en-US" b="1" dirty="0" err="1">
                <a:ea typeface="+mn-lt"/>
                <a:cs typeface="+mn-lt"/>
              </a:rPr>
              <a:t>publiée</a:t>
            </a:r>
            <a:r>
              <a:rPr lang="en-US" b="1" dirty="0">
                <a:ea typeface="+mn-lt"/>
                <a:cs typeface="+mn-lt"/>
              </a:rPr>
              <a:t> dans le </a:t>
            </a:r>
            <a:r>
              <a:rPr lang="en-US" b="1" i="1" dirty="0">
                <a:ea typeface="+mn-lt"/>
                <a:cs typeface="+mn-lt"/>
              </a:rPr>
              <a:t>New York Times</a:t>
            </a:r>
            <a:r>
              <a:rPr lang="en-US" b="1" dirty="0">
                <a:ea typeface="+mn-lt"/>
                <a:cs typeface="+mn-lt"/>
              </a:rPr>
              <a:t>, 13 </a:t>
            </a:r>
            <a:r>
              <a:rPr lang="en-US" b="1" dirty="0" err="1">
                <a:ea typeface="+mn-lt"/>
                <a:cs typeface="+mn-lt"/>
              </a:rPr>
              <a:t>avril</a:t>
            </a:r>
            <a:r>
              <a:rPr lang="en-US" b="1" dirty="0">
                <a:ea typeface="+mn-lt"/>
                <a:cs typeface="+mn-lt"/>
              </a:rPr>
              <a:t> 1924. </a:t>
            </a:r>
          </a:p>
          <a:p>
            <a:endParaRPr lang="en-US" b="1" dirty="0">
              <a:ea typeface="+mn-lt"/>
              <a:cs typeface="+mn-lt"/>
            </a:endParaRPr>
          </a:p>
          <a:p>
            <a:r>
              <a:rPr lang="en-US" b="1" dirty="0" err="1">
                <a:ea typeface="+mn-lt"/>
                <a:cs typeface="+mn-lt"/>
              </a:rPr>
              <a:t>Cette</a:t>
            </a:r>
            <a:r>
              <a:rPr lang="en-US" b="1" dirty="0">
                <a:ea typeface="+mn-lt"/>
                <a:cs typeface="+mn-lt"/>
              </a:rPr>
              <a:t> </a:t>
            </a:r>
            <a:r>
              <a:rPr lang="en-US" b="1" dirty="0" err="1">
                <a:ea typeface="+mn-lt"/>
                <a:cs typeface="+mn-lt"/>
              </a:rPr>
              <a:t>publicite</a:t>
            </a:r>
            <a:r>
              <a:rPr lang="en-US" b="1" dirty="0">
                <a:ea typeface="+mn-lt"/>
                <a:cs typeface="+mn-lt"/>
              </a:rPr>
              <a:t>́ </a:t>
            </a:r>
            <a:r>
              <a:rPr lang="en-US" b="1" dirty="0" err="1">
                <a:ea typeface="+mn-lt"/>
                <a:cs typeface="+mn-lt"/>
              </a:rPr>
              <a:t>comporte</a:t>
            </a:r>
            <a:r>
              <a:rPr lang="en-US" b="1" dirty="0">
                <a:ea typeface="+mn-lt"/>
                <a:cs typeface="+mn-lt"/>
              </a:rPr>
              <a:t> </a:t>
            </a:r>
            <a:r>
              <a:rPr lang="en-US" b="1" dirty="0" err="1">
                <a:ea typeface="+mn-lt"/>
                <a:cs typeface="+mn-lt"/>
              </a:rPr>
              <a:t>une</a:t>
            </a:r>
            <a:r>
              <a:rPr lang="en-US" b="1" dirty="0">
                <a:ea typeface="+mn-lt"/>
                <a:cs typeface="+mn-lt"/>
              </a:rPr>
              <a:t> photo de Watkins qui rend le </a:t>
            </a:r>
            <a:r>
              <a:rPr lang="en-US" b="1" dirty="0" err="1">
                <a:ea typeface="+mn-lt"/>
                <a:cs typeface="+mn-lt"/>
              </a:rPr>
              <a:t>savon</a:t>
            </a:r>
            <a:r>
              <a:rPr lang="en-US" b="1" dirty="0">
                <a:ea typeface="+mn-lt"/>
                <a:cs typeface="+mn-lt"/>
              </a:rPr>
              <a:t> </a:t>
            </a:r>
            <a:r>
              <a:rPr lang="en-US" b="1" dirty="0" err="1">
                <a:ea typeface="+mn-lt"/>
                <a:cs typeface="+mn-lt"/>
              </a:rPr>
              <a:t>attirant</a:t>
            </a:r>
            <a:r>
              <a:rPr lang="en-US" b="1" dirty="0">
                <a:ea typeface="+mn-lt"/>
                <a:cs typeface="+mn-lt"/>
              </a:rPr>
              <a:t> </a:t>
            </a:r>
            <a:r>
              <a:rPr lang="en-US" b="1" dirty="0" err="1">
                <a:ea typeface="+mn-lt"/>
                <a:cs typeface="+mn-lt"/>
              </a:rPr>
              <a:t>visuellement</a:t>
            </a:r>
            <a:r>
              <a:rPr lang="en-US" b="1" dirty="0">
                <a:ea typeface="+mn-lt"/>
                <a:cs typeface="+mn-lt"/>
              </a:rPr>
              <a:t> </a:t>
            </a:r>
            <a:r>
              <a:rPr lang="en-US" b="1" dirty="0" err="1">
                <a:ea typeface="+mn-lt"/>
                <a:cs typeface="+mn-lt"/>
              </a:rPr>
              <a:t>en</a:t>
            </a:r>
            <a:r>
              <a:rPr lang="en-US" b="1" dirty="0">
                <a:ea typeface="+mn-lt"/>
                <a:cs typeface="+mn-lt"/>
              </a:rPr>
              <a:t> </a:t>
            </a:r>
            <a:r>
              <a:rPr lang="en-US" b="1" dirty="0" err="1">
                <a:ea typeface="+mn-lt"/>
                <a:cs typeface="+mn-lt"/>
              </a:rPr>
              <a:t>mettant</a:t>
            </a:r>
            <a:r>
              <a:rPr lang="en-US" b="1" dirty="0">
                <a:ea typeface="+mn-lt"/>
                <a:cs typeface="+mn-lt"/>
              </a:rPr>
              <a:t> </a:t>
            </a:r>
            <a:r>
              <a:rPr lang="en-US" b="1" dirty="0" err="1">
                <a:ea typeface="+mn-lt"/>
                <a:cs typeface="+mn-lt"/>
              </a:rPr>
              <a:t>l’accent</a:t>
            </a:r>
            <a:r>
              <a:rPr lang="en-US" b="1" dirty="0">
                <a:ea typeface="+mn-lt"/>
                <a:cs typeface="+mn-lt"/>
              </a:rPr>
              <a:t> sur des </a:t>
            </a:r>
            <a:r>
              <a:rPr lang="en-US" b="1" dirty="0" err="1">
                <a:ea typeface="+mn-lt"/>
                <a:cs typeface="+mn-lt"/>
              </a:rPr>
              <a:t>formes</a:t>
            </a:r>
            <a:r>
              <a:rPr lang="en-US" b="1" dirty="0">
                <a:ea typeface="+mn-lt"/>
                <a:cs typeface="+mn-lt"/>
              </a:rPr>
              <a:t> </a:t>
            </a:r>
            <a:r>
              <a:rPr lang="en-US" b="1" dirty="0" err="1">
                <a:ea typeface="+mn-lt"/>
                <a:cs typeface="+mn-lt"/>
              </a:rPr>
              <a:t>contrastantes</a:t>
            </a:r>
            <a:r>
              <a:rPr lang="en-US" b="1" dirty="0">
                <a:ea typeface="+mn-lt"/>
                <a:cs typeface="+mn-lt"/>
              </a:rPr>
              <a:t>. </a:t>
            </a:r>
            <a:endParaRPr lang="en-US" dirty="0">
              <a:latin typeface="Aptos"/>
            </a:endParaRPr>
          </a:p>
        </p:txBody>
      </p:sp>
      <p:sp>
        <p:nvSpPr>
          <p:cNvPr id="6" name="TextBox 4">
            <a:extLst>
              <a:ext uri="{FF2B5EF4-FFF2-40B4-BE49-F238E27FC236}">
                <a16:creationId xmlns:a16="http://schemas.microsoft.com/office/drawing/2014/main" id="{7F666863-939B-F933-02C7-C8D4125CA0DD}"/>
              </a:ext>
            </a:extLst>
          </p:cNvPr>
          <p:cNvSpPr txBox="1"/>
          <p:nvPr/>
        </p:nvSpPr>
        <p:spPr>
          <a:xfrm>
            <a:off x="8087264" y="205326"/>
            <a:ext cx="3936520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en-US" sz="2000" b="1" dirty="0" err="1">
                <a:solidFill>
                  <a:srgbClr val="000000"/>
                </a:solidFill>
                <a:ea typeface="+mn-lt"/>
                <a:cs typeface="+mn-lt"/>
              </a:rPr>
              <a:t>Activité</a:t>
            </a:r>
            <a:r>
              <a:rPr lang="en-US" sz="2000" b="1" dirty="0">
                <a:solidFill>
                  <a:srgbClr val="000000"/>
                </a:solidFill>
                <a:ea typeface="+mn-lt"/>
                <a:cs typeface="+mn-lt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ea typeface="+mn-lt"/>
                <a:cs typeface="+mn-lt"/>
              </a:rPr>
              <a:t>d’apprentissage</a:t>
            </a:r>
            <a:r>
              <a:rPr lang="en-US" sz="2000" b="1" dirty="0">
                <a:solidFill>
                  <a:srgbClr val="000000"/>
                </a:solidFill>
                <a:ea typeface="+mn-lt"/>
                <a:cs typeface="+mn-lt"/>
              </a:rPr>
              <a:t> n</a:t>
            </a:r>
            <a:r>
              <a:rPr lang="en-US" sz="2000" b="1" baseline="30000" dirty="0">
                <a:solidFill>
                  <a:srgbClr val="000000"/>
                </a:solidFill>
                <a:ea typeface="+mn-lt"/>
                <a:cs typeface="+mn-lt"/>
              </a:rPr>
              <a:t>o</a:t>
            </a:r>
            <a:r>
              <a:rPr lang="en-US" sz="2000" b="1" dirty="0">
                <a:solidFill>
                  <a:srgbClr val="000000"/>
                </a:solidFill>
                <a:ea typeface="+mn-lt"/>
                <a:cs typeface="+mn-lt"/>
              </a:rPr>
              <a:t> 2</a:t>
            </a:r>
            <a:endParaRPr lang="en-US" sz="1600" b="1" dirty="0">
              <a:ea typeface="+mn-lt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8135234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lose up of a perfume bottle&#10;&#10;Description automatically generated">
            <a:extLst>
              <a:ext uri="{FF2B5EF4-FFF2-40B4-BE49-F238E27FC236}">
                <a16:creationId xmlns:a16="http://schemas.microsoft.com/office/drawing/2014/main" id="{21ECBFF5-AC16-FE8D-EA8E-1616029738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4231" y="351895"/>
            <a:ext cx="4846939" cy="615117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A738C54-41C4-1633-D076-4426BE00711D}"/>
              </a:ext>
            </a:extLst>
          </p:cNvPr>
          <p:cNvSpPr txBox="1"/>
          <p:nvPr/>
        </p:nvSpPr>
        <p:spPr>
          <a:xfrm>
            <a:off x="5992182" y="4225865"/>
            <a:ext cx="4396418" cy="230832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 dirty="0">
                <a:ea typeface="+mn-lt"/>
                <a:cs typeface="+mn-lt"/>
              </a:rPr>
              <a:t>Margaret Watkins, </a:t>
            </a:r>
            <a:r>
              <a:rPr lang="en-US" b="1" i="1" dirty="0">
                <a:ea typeface="+mn-lt"/>
                <a:cs typeface="+mn-lt"/>
              </a:rPr>
              <a:t>Untitled [Perfume atomizer advertisement] </a:t>
            </a:r>
            <a:r>
              <a:rPr lang="en-US" b="1" dirty="0">
                <a:ea typeface="+mn-lt"/>
                <a:cs typeface="+mn-lt"/>
              </a:rPr>
              <a:t>(</a:t>
            </a:r>
            <a:r>
              <a:rPr lang="en-US" b="1" i="1" dirty="0">
                <a:ea typeface="+mn-lt"/>
                <a:cs typeface="+mn-lt"/>
              </a:rPr>
              <a:t>Sans </a:t>
            </a:r>
            <a:r>
              <a:rPr lang="en-US" b="1" i="1" dirty="0" err="1">
                <a:ea typeface="+mn-lt"/>
                <a:cs typeface="+mn-lt"/>
              </a:rPr>
              <a:t>titre</a:t>
            </a:r>
            <a:r>
              <a:rPr lang="en-US" b="1" i="1" dirty="0">
                <a:ea typeface="+mn-lt"/>
                <a:cs typeface="+mn-lt"/>
              </a:rPr>
              <a:t> [</a:t>
            </a:r>
            <a:r>
              <a:rPr lang="en-US" b="1" i="1" dirty="0" err="1">
                <a:ea typeface="+mn-lt"/>
                <a:cs typeface="+mn-lt"/>
              </a:rPr>
              <a:t>publicite</a:t>
            </a:r>
            <a:r>
              <a:rPr lang="en-US" b="1" i="1" dirty="0">
                <a:ea typeface="+mn-lt"/>
                <a:cs typeface="+mn-lt"/>
              </a:rPr>
              <a:t>́ pour un </a:t>
            </a:r>
            <a:r>
              <a:rPr lang="en-US" b="1" i="1" dirty="0" err="1">
                <a:ea typeface="+mn-lt"/>
                <a:cs typeface="+mn-lt"/>
              </a:rPr>
              <a:t>atomiseur</a:t>
            </a:r>
            <a:r>
              <a:rPr lang="en-US" b="1" i="1" dirty="0">
                <a:ea typeface="+mn-lt"/>
                <a:cs typeface="+mn-lt"/>
              </a:rPr>
              <a:t> de parfum]</a:t>
            </a:r>
            <a:r>
              <a:rPr lang="en-US" b="1" dirty="0">
                <a:ea typeface="+mn-lt"/>
                <a:cs typeface="+mn-lt"/>
              </a:rPr>
              <a:t>), 1924-1928. </a:t>
            </a:r>
          </a:p>
          <a:p>
            <a:endParaRPr lang="en-US" b="1" dirty="0">
              <a:ea typeface="+mn-lt"/>
              <a:cs typeface="+mn-lt"/>
            </a:endParaRPr>
          </a:p>
          <a:p>
            <a:r>
              <a:rPr lang="en-US" b="1" dirty="0">
                <a:ea typeface="+mn-lt"/>
                <a:cs typeface="+mn-lt"/>
              </a:rPr>
              <a:t>La structure </a:t>
            </a:r>
            <a:r>
              <a:rPr lang="en-US" b="1" dirty="0" err="1">
                <a:ea typeface="+mn-lt"/>
                <a:cs typeface="+mn-lt"/>
              </a:rPr>
              <a:t>circulaire</a:t>
            </a:r>
            <a:r>
              <a:rPr lang="en-US" b="1" dirty="0">
                <a:ea typeface="+mn-lt"/>
                <a:cs typeface="+mn-lt"/>
              </a:rPr>
              <a:t> de </a:t>
            </a:r>
            <a:r>
              <a:rPr lang="en-US" b="1" dirty="0" err="1">
                <a:ea typeface="+mn-lt"/>
                <a:cs typeface="+mn-lt"/>
              </a:rPr>
              <a:t>cette</a:t>
            </a:r>
            <a:r>
              <a:rPr lang="en-US" b="1" dirty="0">
                <a:ea typeface="+mn-lt"/>
                <a:cs typeface="+mn-lt"/>
              </a:rPr>
              <a:t> image </a:t>
            </a:r>
            <a:r>
              <a:rPr lang="en-US" b="1" dirty="0" err="1">
                <a:ea typeface="+mn-lt"/>
                <a:cs typeface="+mn-lt"/>
              </a:rPr>
              <a:t>s’harmonise</a:t>
            </a:r>
            <a:r>
              <a:rPr lang="en-US" b="1" dirty="0">
                <a:ea typeface="+mn-lt"/>
                <a:cs typeface="+mn-lt"/>
              </a:rPr>
              <a:t> avec la </a:t>
            </a:r>
            <a:r>
              <a:rPr lang="en-US" b="1" dirty="0" err="1">
                <a:ea typeface="+mn-lt"/>
                <a:cs typeface="+mn-lt"/>
              </a:rPr>
              <a:t>forme</a:t>
            </a:r>
            <a:r>
              <a:rPr lang="en-US" b="1" dirty="0">
                <a:ea typeface="+mn-lt"/>
                <a:cs typeface="+mn-lt"/>
              </a:rPr>
              <a:t> </a:t>
            </a:r>
            <a:r>
              <a:rPr lang="en-US" b="1" dirty="0" err="1">
                <a:ea typeface="+mn-lt"/>
                <a:cs typeface="+mn-lt"/>
              </a:rPr>
              <a:t>décalée</a:t>
            </a:r>
            <a:r>
              <a:rPr lang="en-US" b="1" dirty="0">
                <a:ea typeface="+mn-lt"/>
                <a:cs typeface="+mn-lt"/>
              </a:rPr>
              <a:t> de son </a:t>
            </a:r>
            <a:r>
              <a:rPr lang="en-US" b="1" dirty="0" err="1">
                <a:ea typeface="+mn-lt"/>
                <a:cs typeface="+mn-lt"/>
              </a:rPr>
              <a:t>sujet</a:t>
            </a:r>
            <a:r>
              <a:rPr lang="en-US" b="1" dirty="0">
                <a:ea typeface="+mn-lt"/>
                <a:cs typeface="+mn-lt"/>
              </a:rPr>
              <a:t>, le flacon de parfum. </a:t>
            </a:r>
            <a:endParaRPr lang="en-US" dirty="0"/>
          </a:p>
        </p:txBody>
      </p:sp>
      <p:sp>
        <p:nvSpPr>
          <p:cNvPr id="6" name="TextBox 4">
            <a:extLst>
              <a:ext uri="{FF2B5EF4-FFF2-40B4-BE49-F238E27FC236}">
                <a16:creationId xmlns:a16="http://schemas.microsoft.com/office/drawing/2014/main" id="{7F666863-939B-F933-02C7-C8D4125CA0DD}"/>
              </a:ext>
            </a:extLst>
          </p:cNvPr>
          <p:cNvSpPr txBox="1"/>
          <p:nvPr/>
        </p:nvSpPr>
        <p:spPr>
          <a:xfrm>
            <a:off x="8087264" y="205326"/>
            <a:ext cx="3936520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en-US" sz="2000" b="1" dirty="0" err="1">
                <a:solidFill>
                  <a:srgbClr val="000000"/>
                </a:solidFill>
                <a:ea typeface="+mn-lt"/>
                <a:cs typeface="+mn-lt"/>
              </a:rPr>
              <a:t>Activité</a:t>
            </a:r>
            <a:r>
              <a:rPr lang="en-US" sz="2000" b="1" dirty="0">
                <a:solidFill>
                  <a:srgbClr val="000000"/>
                </a:solidFill>
                <a:ea typeface="+mn-lt"/>
                <a:cs typeface="+mn-lt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ea typeface="+mn-lt"/>
                <a:cs typeface="+mn-lt"/>
              </a:rPr>
              <a:t>d’apprentissage</a:t>
            </a:r>
            <a:r>
              <a:rPr lang="en-US" sz="2000" b="1" dirty="0">
                <a:solidFill>
                  <a:srgbClr val="000000"/>
                </a:solidFill>
                <a:ea typeface="+mn-lt"/>
                <a:cs typeface="+mn-lt"/>
              </a:rPr>
              <a:t> n</a:t>
            </a:r>
            <a:r>
              <a:rPr lang="en-US" sz="2000" b="1" baseline="30000" dirty="0">
                <a:solidFill>
                  <a:srgbClr val="000000"/>
                </a:solidFill>
                <a:ea typeface="+mn-lt"/>
                <a:cs typeface="+mn-lt"/>
              </a:rPr>
              <a:t>o</a:t>
            </a:r>
            <a:r>
              <a:rPr lang="en-US" sz="2000" b="1" dirty="0">
                <a:solidFill>
                  <a:srgbClr val="000000"/>
                </a:solidFill>
                <a:ea typeface="+mn-lt"/>
                <a:cs typeface="+mn-lt"/>
              </a:rPr>
              <a:t> 2</a:t>
            </a:r>
            <a:endParaRPr lang="en-US" sz="1600" b="1" dirty="0">
              <a:ea typeface="+mn-lt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18569250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ar of soap on a paper&#10;&#10;Description automatically generated">
            <a:extLst>
              <a:ext uri="{FF2B5EF4-FFF2-40B4-BE49-F238E27FC236}">
                <a16:creationId xmlns:a16="http://schemas.microsoft.com/office/drawing/2014/main" id="{E6A816F9-5110-2BF5-41FE-0874083619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603" y="573218"/>
            <a:ext cx="7665023" cy="571762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30D8ECF-B2F0-C8BF-6D9A-EDE0CC04DD2F}"/>
              </a:ext>
            </a:extLst>
          </p:cNvPr>
          <p:cNvSpPr txBox="1"/>
          <p:nvPr/>
        </p:nvSpPr>
        <p:spPr>
          <a:xfrm>
            <a:off x="8249069" y="3705522"/>
            <a:ext cx="3723856" cy="258532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 dirty="0">
                <a:ea typeface="+mn-lt"/>
                <a:cs typeface="+mn-lt"/>
              </a:rPr>
              <a:t>Margaret Watkins, </a:t>
            </a:r>
            <a:r>
              <a:rPr lang="en-US" b="1" i="1" dirty="0">
                <a:ea typeface="+mn-lt"/>
                <a:cs typeface="+mn-lt"/>
              </a:rPr>
              <a:t>Study for an advertisement [Woodbury’s Soap] </a:t>
            </a:r>
            <a:r>
              <a:rPr lang="en-US" b="1" dirty="0">
                <a:ea typeface="+mn-lt"/>
                <a:cs typeface="+mn-lt"/>
              </a:rPr>
              <a:t>(</a:t>
            </a:r>
            <a:r>
              <a:rPr lang="en-US" b="1" i="1" dirty="0" err="1">
                <a:ea typeface="+mn-lt"/>
                <a:cs typeface="+mn-lt"/>
              </a:rPr>
              <a:t>Étude</a:t>
            </a:r>
            <a:r>
              <a:rPr lang="en-US" b="1" i="1" dirty="0">
                <a:ea typeface="+mn-lt"/>
                <a:cs typeface="+mn-lt"/>
              </a:rPr>
              <a:t> pour </a:t>
            </a:r>
            <a:r>
              <a:rPr lang="en-US" b="1" i="1" dirty="0" err="1">
                <a:ea typeface="+mn-lt"/>
                <a:cs typeface="+mn-lt"/>
              </a:rPr>
              <a:t>une</a:t>
            </a:r>
            <a:r>
              <a:rPr lang="en-US" b="1" i="1" dirty="0">
                <a:ea typeface="+mn-lt"/>
                <a:cs typeface="+mn-lt"/>
              </a:rPr>
              <a:t> </a:t>
            </a:r>
            <a:r>
              <a:rPr lang="en-US" b="1" i="1" dirty="0" err="1">
                <a:ea typeface="+mn-lt"/>
                <a:cs typeface="+mn-lt"/>
              </a:rPr>
              <a:t>publicite</a:t>
            </a:r>
            <a:r>
              <a:rPr lang="en-US" b="1" i="1" dirty="0">
                <a:ea typeface="+mn-lt"/>
                <a:cs typeface="+mn-lt"/>
              </a:rPr>
              <a:t>́ [Savon Woodbury]</a:t>
            </a:r>
            <a:r>
              <a:rPr lang="en-US" b="1" dirty="0">
                <a:ea typeface="+mn-lt"/>
                <a:cs typeface="+mn-lt"/>
              </a:rPr>
              <a:t>), 1924. </a:t>
            </a:r>
          </a:p>
          <a:p>
            <a:endParaRPr lang="en-US" b="1" dirty="0">
              <a:ea typeface="+mn-lt"/>
              <a:cs typeface="+mn-lt"/>
            </a:endParaRPr>
          </a:p>
          <a:p>
            <a:r>
              <a:rPr lang="en-US" b="1" dirty="0" err="1">
                <a:ea typeface="+mn-lt"/>
                <a:cs typeface="+mn-lt"/>
              </a:rPr>
              <a:t>Créée</a:t>
            </a:r>
            <a:r>
              <a:rPr lang="en-US" b="1" dirty="0">
                <a:ea typeface="+mn-lt"/>
                <a:cs typeface="+mn-lt"/>
              </a:rPr>
              <a:t> pour </a:t>
            </a:r>
            <a:r>
              <a:rPr lang="en-US" b="1" dirty="0" err="1">
                <a:ea typeface="+mn-lt"/>
                <a:cs typeface="+mn-lt"/>
              </a:rPr>
              <a:t>une</a:t>
            </a:r>
            <a:r>
              <a:rPr lang="en-US" b="1" dirty="0">
                <a:ea typeface="+mn-lt"/>
                <a:cs typeface="+mn-lt"/>
              </a:rPr>
              <a:t> </a:t>
            </a:r>
            <a:r>
              <a:rPr lang="en-US" b="1" dirty="0" err="1">
                <a:ea typeface="+mn-lt"/>
                <a:cs typeface="+mn-lt"/>
              </a:rPr>
              <a:t>publicite</a:t>
            </a:r>
            <a:r>
              <a:rPr lang="en-US" b="1" dirty="0">
                <a:ea typeface="+mn-lt"/>
                <a:cs typeface="+mn-lt"/>
              </a:rPr>
              <a:t>́, </a:t>
            </a:r>
            <a:r>
              <a:rPr lang="en-US" b="1" dirty="0" err="1">
                <a:ea typeface="+mn-lt"/>
                <a:cs typeface="+mn-lt"/>
              </a:rPr>
              <a:t>cette</a:t>
            </a:r>
            <a:r>
              <a:rPr lang="en-US" b="1" dirty="0">
                <a:ea typeface="+mn-lt"/>
                <a:cs typeface="+mn-lt"/>
              </a:rPr>
              <a:t> </a:t>
            </a:r>
            <a:r>
              <a:rPr lang="en-US" b="1" dirty="0" err="1">
                <a:ea typeface="+mn-lt"/>
                <a:cs typeface="+mn-lt"/>
              </a:rPr>
              <a:t>photographie</a:t>
            </a:r>
            <a:r>
              <a:rPr lang="en-US" b="1" dirty="0">
                <a:ea typeface="+mn-lt"/>
                <a:cs typeface="+mn-lt"/>
              </a:rPr>
              <a:t> </a:t>
            </a:r>
            <a:r>
              <a:rPr lang="en-US" b="1" dirty="0" err="1">
                <a:ea typeface="+mn-lt"/>
                <a:cs typeface="+mn-lt"/>
              </a:rPr>
              <a:t>s’apparente</a:t>
            </a:r>
            <a:r>
              <a:rPr lang="en-US" b="1" dirty="0">
                <a:ea typeface="+mn-lt"/>
                <a:cs typeface="+mn-lt"/>
              </a:rPr>
              <a:t> </a:t>
            </a:r>
            <a:r>
              <a:rPr lang="en-US" b="1" dirty="0" err="1">
                <a:ea typeface="+mn-lt"/>
                <a:cs typeface="+mn-lt"/>
              </a:rPr>
              <a:t>néanmoins</a:t>
            </a:r>
            <a:r>
              <a:rPr lang="en-US" b="1" dirty="0">
                <a:ea typeface="+mn-lt"/>
                <a:cs typeface="+mn-lt"/>
              </a:rPr>
              <a:t> aux natures </a:t>
            </a:r>
            <a:r>
              <a:rPr lang="en-US" b="1" dirty="0" err="1">
                <a:ea typeface="+mn-lt"/>
                <a:cs typeface="+mn-lt"/>
              </a:rPr>
              <a:t>mortes</a:t>
            </a:r>
            <a:r>
              <a:rPr lang="en-US" b="1" dirty="0">
                <a:ea typeface="+mn-lt"/>
                <a:cs typeface="+mn-lt"/>
              </a:rPr>
              <a:t> domestiques de Watkins. </a:t>
            </a:r>
            <a:endParaRPr lang="en-US" dirty="0">
              <a:ea typeface="+mn-lt"/>
              <a:cs typeface="+mn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F666863-939B-F933-02C7-C8D4125CA0DD}"/>
              </a:ext>
            </a:extLst>
          </p:cNvPr>
          <p:cNvSpPr txBox="1"/>
          <p:nvPr/>
        </p:nvSpPr>
        <p:spPr>
          <a:xfrm>
            <a:off x="8087264" y="205326"/>
            <a:ext cx="3936520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en-US" sz="2000" b="1" dirty="0" err="1">
                <a:solidFill>
                  <a:srgbClr val="000000"/>
                </a:solidFill>
                <a:ea typeface="+mn-lt"/>
                <a:cs typeface="+mn-lt"/>
              </a:rPr>
              <a:t>Activité</a:t>
            </a:r>
            <a:r>
              <a:rPr lang="en-US" sz="2000" b="1" dirty="0">
                <a:solidFill>
                  <a:srgbClr val="000000"/>
                </a:solidFill>
                <a:ea typeface="+mn-lt"/>
                <a:cs typeface="+mn-lt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ea typeface="+mn-lt"/>
                <a:cs typeface="+mn-lt"/>
              </a:rPr>
              <a:t>d’apprentissage</a:t>
            </a:r>
            <a:r>
              <a:rPr lang="en-US" sz="2000" b="1" dirty="0">
                <a:solidFill>
                  <a:srgbClr val="000000"/>
                </a:solidFill>
                <a:ea typeface="+mn-lt"/>
                <a:cs typeface="+mn-lt"/>
              </a:rPr>
              <a:t> n</a:t>
            </a:r>
            <a:r>
              <a:rPr lang="en-US" sz="2000" b="1" baseline="30000" dirty="0">
                <a:solidFill>
                  <a:srgbClr val="000000"/>
                </a:solidFill>
                <a:ea typeface="+mn-lt"/>
                <a:cs typeface="+mn-lt"/>
              </a:rPr>
              <a:t>o</a:t>
            </a:r>
            <a:r>
              <a:rPr lang="en-US" sz="2000" b="1" dirty="0">
                <a:solidFill>
                  <a:srgbClr val="000000"/>
                </a:solidFill>
                <a:ea typeface="+mn-lt"/>
                <a:cs typeface="+mn-lt"/>
              </a:rPr>
              <a:t> 2</a:t>
            </a:r>
            <a:endParaRPr lang="en-US" sz="1600" b="1" dirty="0">
              <a:ea typeface="+mn-lt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6385058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oup of mirrors on a black cloth&#10;&#10;Description automatically generated">
            <a:extLst>
              <a:ext uri="{FF2B5EF4-FFF2-40B4-BE49-F238E27FC236}">
                <a16:creationId xmlns:a16="http://schemas.microsoft.com/office/drawing/2014/main" id="{46358FB2-3F14-24BB-9A49-C9520298E7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743" y="490988"/>
            <a:ext cx="7850000" cy="586883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4299E08-A072-18B8-F213-36854C60A173}"/>
              </a:ext>
            </a:extLst>
          </p:cNvPr>
          <p:cNvSpPr txBox="1"/>
          <p:nvPr/>
        </p:nvSpPr>
        <p:spPr>
          <a:xfrm>
            <a:off x="8333056" y="3774502"/>
            <a:ext cx="3635941" cy="258532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 baseline="0" dirty="0">
                <a:ea typeface="+mn-lt"/>
                <a:cs typeface="+mn-lt"/>
              </a:rPr>
              <a:t>Margaret Watkins,</a:t>
            </a:r>
            <a:r>
              <a:rPr lang="en-US" b="1" dirty="0">
                <a:ea typeface="+mn-lt"/>
                <a:cs typeface="+mn-lt"/>
              </a:rPr>
              <a:t> </a:t>
            </a:r>
            <a:r>
              <a:rPr lang="en-US" b="1" i="1" baseline="0" dirty="0">
                <a:ea typeface="+mn-lt"/>
                <a:cs typeface="+mn-lt"/>
              </a:rPr>
              <a:t>Untitled [Still Life with</a:t>
            </a:r>
            <a:r>
              <a:rPr lang="en-US" b="1" i="1" dirty="0">
                <a:ea typeface="+mn-lt"/>
                <a:cs typeface="+mn-lt"/>
              </a:rPr>
              <a:t> </a:t>
            </a:r>
            <a:r>
              <a:rPr lang="en-US" b="1" i="1" baseline="0" dirty="0">
                <a:ea typeface="+mn-lt"/>
                <a:cs typeface="+mn-lt"/>
              </a:rPr>
              <a:t>Mirrors and Windows, NYC</a:t>
            </a:r>
            <a:r>
              <a:rPr lang="en-US" b="1" i="1" dirty="0">
                <a:ea typeface="+mn-lt"/>
                <a:cs typeface="+mn-lt"/>
              </a:rPr>
              <a:t>] </a:t>
            </a:r>
            <a:r>
              <a:rPr lang="en-US" b="1" dirty="0">
                <a:ea typeface="+mn-lt"/>
                <a:cs typeface="+mn-lt"/>
              </a:rPr>
              <a:t>(</a:t>
            </a:r>
            <a:r>
              <a:rPr lang="en-US" b="1" i="1" dirty="0">
                <a:ea typeface="+mn-lt"/>
                <a:cs typeface="+mn-lt"/>
              </a:rPr>
              <a:t>Sans </a:t>
            </a:r>
            <a:r>
              <a:rPr lang="en-US" b="1" i="1" dirty="0" err="1">
                <a:ea typeface="+mn-lt"/>
                <a:cs typeface="+mn-lt"/>
              </a:rPr>
              <a:t>titre</a:t>
            </a:r>
            <a:r>
              <a:rPr lang="en-US" b="1" i="1" dirty="0">
                <a:ea typeface="+mn-lt"/>
                <a:cs typeface="+mn-lt"/>
              </a:rPr>
              <a:t> [Nature </a:t>
            </a:r>
            <a:r>
              <a:rPr lang="en-US" b="1" i="1" dirty="0" err="1">
                <a:ea typeface="+mn-lt"/>
                <a:cs typeface="+mn-lt"/>
              </a:rPr>
              <a:t>morte</a:t>
            </a:r>
            <a:r>
              <a:rPr lang="en-US" b="1" i="1" dirty="0">
                <a:ea typeface="+mn-lt"/>
                <a:cs typeface="+mn-lt"/>
              </a:rPr>
              <a:t> avec </a:t>
            </a:r>
            <a:r>
              <a:rPr lang="en-US" b="1" i="1" dirty="0" err="1">
                <a:ea typeface="+mn-lt"/>
                <a:cs typeface="+mn-lt"/>
              </a:rPr>
              <a:t>miroirs</a:t>
            </a:r>
            <a:r>
              <a:rPr lang="en-US" b="1" i="1" dirty="0">
                <a:ea typeface="+mn-lt"/>
                <a:cs typeface="+mn-lt"/>
              </a:rPr>
              <a:t> et </a:t>
            </a:r>
            <a:r>
              <a:rPr lang="en-US" b="1" i="1" dirty="0" err="1">
                <a:ea typeface="+mn-lt"/>
                <a:cs typeface="+mn-lt"/>
              </a:rPr>
              <a:t>fenêtres</a:t>
            </a:r>
            <a:r>
              <a:rPr lang="en-US" b="1" i="1" dirty="0">
                <a:ea typeface="+mn-lt"/>
                <a:cs typeface="+mn-lt"/>
              </a:rPr>
              <a:t>, New York]</a:t>
            </a:r>
            <a:r>
              <a:rPr lang="en-US" b="1" dirty="0">
                <a:ea typeface="+mn-lt"/>
                <a:cs typeface="+mn-lt"/>
              </a:rPr>
              <a:t>), 1927. </a:t>
            </a:r>
            <a:br>
              <a:rPr lang="en-US" b="1" dirty="0">
                <a:ea typeface="+mn-lt"/>
                <a:cs typeface="+mn-lt"/>
              </a:rPr>
            </a:br>
            <a:br>
              <a:rPr lang="en-US" b="1" dirty="0">
                <a:ea typeface="+mn-lt"/>
                <a:cs typeface="+mn-lt"/>
              </a:rPr>
            </a:br>
            <a:r>
              <a:rPr lang="en-US" b="1" dirty="0" err="1">
                <a:ea typeface="+mn-lt"/>
                <a:cs typeface="+mn-lt"/>
              </a:rPr>
              <a:t>Dans</a:t>
            </a:r>
            <a:r>
              <a:rPr lang="en-US" b="1" dirty="0">
                <a:ea typeface="+mn-lt"/>
                <a:cs typeface="+mn-lt"/>
              </a:rPr>
              <a:t> </a:t>
            </a:r>
            <a:r>
              <a:rPr lang="en-US" b="1" dirty="0" err="1">
                <a:ea typeface="+mn-lt"/>
                <a:cs typeface="+mn-lt"/>
              </a:rPr>
              <a:t>une</a:t>
            </a:r>
            <a:r>
              <a:rPr lang="en-US" b="1" dirty="0">
                <a:ea typeface="+mn-lt"/>
                <a:cs typeface="+mn-lt"/>
              </a:rPr>
              <a:t> </a:t>
            </a:r>
            <a:r>
              <a:rPr lang="en-US" b="1" dirty="0" err="1">
                <a:ea typeface="+mn-lt"/>
                <a:cs typeface="+mn-lt"/>
              </a:rPr>
              <a:t>œuvre</a:t>
            </a:r>
            <a:r>
              <a:rPr lang="en-US" b="1" dirty="0">
                <a:ea typeface="+mn-lt"/>
                <a:cs typeface="+mn-lt"/>
              </a:rPr>
              <a:t> </a:t>
            </a:r>
            <a:r>
              <a:rPr lang="en-US" b="1" dirty="0" err="1">
                <a:ea typeface="+mn-lt"/>
                <a:cs typeface="+mn-lt"/>
              </a:rPr>
              <a:t>comme</a:t>
            </a:r>
            <a:r>
              <a:rPr lang="en-US" b="1" dirty="0">
                <a:ea typeface="+mn-lt"/>
                <a:cs typeface="+mn-lt"/>
              </a:rPr>
              <a:t> </a:t>
            </a:r>
            <a:r>
              <a:rPr lang="en-US" b="1" dirty="0" err="1">
                <a:ea typeface="+mn-lt"/>
                <a:cs typeface="+mn-lt"/>
              </a:rPr>
              <a:t>celle</a:t>
            </a:r>
            <a:r>
              <a:rPr lang="en-US" b="1" dirty="0">
                <a:ea typeface="+mn-lt"/>
                <a:cs typeface="+mn-lt"/>
              </a:rPr>
              <a:t>-ci, Watkins </a:t>
            </a:r>
            <a:r>
              <a:rPr lang="en-US" b="1" dirty="0" err="1">
                <a:ea typeface="+mn-lt"/>
                <a:cs typeface="+mn-lt"/>
              </a:rPr>
              <a:t>expérimente</a:t>
            </a:r>
            <a:r>
              <a:rPr lang="en-US" b="1" dirty="0">
                <a:ea typeface="+mn-lt"/>
                <a:cs typeface="+mn-lt"/>
              </a:rPr>
              <a:t> avec les </a:t>
            </a:r>
            <a:r>
              <a:rPr lang="en-US" b="1" baseline="0" dirty="0">
                <a:ea typeface="+mn-lt"/>
                <a:cs typeface="+mn-lt"/>
              </a:rPr>
              <a:t>angles </a:t>
            </a:r>
            <a:r>
              <a:rPr lang="en-US" b="1" dirty="0">
                <a:ea typeface="+mn-lt"/>
                <a:cs typeface="+mn-lt"/>
              </a:rPr>
              <a:t>et la </a:t>
            </a:r>
            <a:r>
              <a:rPr lang="en-US" b="1" dirty="0" err="1">
                <a:ea typeface="+mn-lt"/>
                <a:cs typeface="+mn-lt"/>
              </a:rPr>
              <a:t>géométrie</a:t>
            </a:r>
            <a:r>
              <a:rPr lang="en-US" b="1" baseline="0" dirty="0">
                <a:ea typeface="+mn-lt"/>
                <a:cs typeface="+mn-lt"/>
              </a:rPr>
              <a:t>.</a:t>
            </a:r>
            <a:r>
              <a:rPr lang="en-US" b="1" dirty="0">
                <a:ea typeface="+mn-lt"/>
                <a:cs typeface="+mn-lt"/>
              </a:rPr>
              <a:t> 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66481522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lamp with a shade&#10;&#10;Description automatically generated">
            <a:extLst>
              <a:ext uri="{FF2B5EF4-FFF2-40B4-BE49-F238E27FC236}">
                <a16:creationId xmlns:a16="http://schemas.microsoft.com/office/drawing/2014/main" id="{617A8FD2-9295-D271-DBB8-CC810AB4FA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8119" y="266372"/>
            <a:ext cx="4747931" cy="624314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CB0117C-F167-1AD0-FE01-A931401C0053}"/>
              </a:ext>
            </a:extLst>
          </p:cNvPr>
          <p:cNvSpPr txBox="1"/>
          <p:nvPr/>
        </p:nvSpPr>
        <p:spPr>
          <a:xfrm>
            <a:off x="5488765" y="4636834"/>
            <a:ext cx="5260497" cy="175432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 dirty="0">
                <a:ea typeface="+mn-lt"/>
                <a:cs typeface="+mn-lt"/>
              </a:rPr>
              <a:t>Margaret Watkins, </a:t>
            </a:r>
            <a:r>
              <a:rPr lang="en-US" b="1" i="1" dirty="0">
                <a:ea typeface="+mn-lt"/>
                <a:cs typeface="+mn-lt"/>
              </a:rPr>
              <a:t>Untitled [Lamp, study for Macy’s advertisement] </a:t>
            </a:r>
            <a:r>
              <a:rPr lang="en-US" b="1" dirty="0">
                <a:ea typeface="+mn-lt"/>
                <a:cs typeface="+mn-lt"/>
              </a:rPr>
              <a:t>(</a:t>
            </a:r>
            <a:r>
              <a:rPr lang="en-US" b="1" i="1" dirty="0">
                <a:ea typeface="+mn-lt"/>
                <a:cs typeface="+mn-lt"/>
              </a:rPr>
              <a:t>Sans </a:t>
            </a:r>
            <a:r>
              <a:rPr lang="en-US" b="1" i="1" dirty="0" err="1">
                <a:ea typeface="+mn-lt"/>
                <a:cs typeface="+mn-lt"/>
              </a:rPr>
              <a:t>titre</a:t>
            </a:r>
            <a:r>
              <a:rPr lang="en-US" b="1" i="1" dirty="0">
                <a:ea typeface="+mn-lt"/>
                <a:cs typeface="+mn-lt"/>
              </a:rPr>
              <a:t> [Lampe, </a:t>
            </a:r>
            <a:r>
              <a:rPr lang="en-US" b="1" i="1" dirty="0" err="1">
                <a:ea typeface="+mn-lt"/>
                <a:cs typeface="+mn-lt"/>
              </a:rPr>
              <a:t>étude</a:t>
            </a:r>
            <a:r>
              <a:rPr lang="en-US" b="1" i="1" dirty="0">
                <a:ea typeface="+mn-lt"/>
                <a:cs typeface="+mn-lt"/>
              </a:rPr>
              <a:t> pour la </a:t>
            </a:r>
            <a:r>
              <a:rPr lang="en-US" b="1" i="1" dirty="0" err="1">
                <a:ea typeface="+mn-lt"/>
                <a:cs typeface="+mn-lt"/>
              </a:rPr>
              <a:t>publicite</a:t>
            </a:r>
            <a:r>
              <a:rPr lang="en-US" b="1" i="1" dirty="0">
                <a:ea typeface="+mn-lt"/>
                <a:cs typeface="+mn-lt"/>
              </a:rPr>
              <a:t>́ de Macy’s]</a:t>
            </a:r>
            <a:r>
              <a:rPr lang="en-US" b="1" dirty="0">
                <a:ea typeface="+mn-lt"/>
                <a:cs typeface="+mn-lt"/>
              </a:rPr>
              <a:t>), 1925-1927. </a:t>
            </a:r>
          </a:p>
          <a:p>
            <a:endParaRPr lang="en-US" b="1" dirty="0">
              <a:ea typeface="+mn-lt"/>
              <a:cs typeface="+mn-lt"/>
            </a:endParaRPr>
          </a:p>
          <a:p>
            <a:r>
              <a:rPr lang="en-US" b="1" dirty="0">
                <a:ea typeface="+mn-lt"/>
                <a:cs typeface="+mn-lt"/>
              </a:rPr>
              <a:t>Les rayons de </a:t>
            </a:r>
            <a:r>
              <a:rPr lang="en-US" b="1" dirty="0" err="1">
                <a:ea typeface="+mn-lt"/>
                <a:cs typeface="+mn-lt"/>
              </a:rPr>
              <a:t>lumière</a:t>
            </a:r>
            <a:r>
              <a:rPr lang="en-US" b="1" dirty="0">
                <a:ea typeface="+mn-lt"/>
                <a:cs typeface="+mn-lt"/>
              </a:rPr>
              <a:t> qui </a:t>
            </a:r>
            <a:r>
              <a:rPr lang="en-US" b="1" dirty="0" err="1">
                <a:ea typeface="+mn-lt"/>
                <a:cs typeface="+mn-lt"/>
              </a:rPr>
              <a:t>traversent</a:t>
            </a:r>
            <a:r>
              <a:rPr lang="en-US" b="1" dirty="0">
                <a:ea typeface="+mn-lt"/>
                <a:cs typeface="+mn-lt"/>
              </a:rPr>
              <a:t> </a:t>
            </a:r>
            <a:r>
              <a:rPr lang="en-US" b="1" dirty="0" err="1">
                <a:ea typeface="+mn-lt"/>
                <a:cs typeface="+mn-lt"/>
              </a:rPr>
              <a:t>l’image</a:t>
            </a:r>
            <a:r>
              <a:rPr lang="en-US" b="1" dirty="0">
                <a:ea typeface="+mn-lt"/>
                <a:cs typeface="+mn-lt"/>
              </a:rPr>
              <a:t> </a:t>
            </a:r>
            <a:r>
              <a:rPr lang="en-US" b="1" dirty="0" err="1">
                <a:ea typeface="+mn-lt"/>
                <a:cs typeface="+mn-lt"/>
              </a:rPr>
              <a:t>glissent</a:t>
            </a:r>
            <a:r>
              <a:rPr lang="en-US" b="1" dirty="0">
                <a:ea typeface="+mn-lt"/>
                <a:cs typeface="+mn-lt"/>
              </a:rPr>
              <a:t> sur les </a:t>
            </a:r>
            <a:r>
              <a:rPr lang="en-US" b="1" dirty="0" err="1">
                <a:ea typeface="+mn-lt"/>
                <a:cs typeface="+mn-lt"/>
              </a:rPr>
              <a:t>plis</a:t>
            </a:r>
            <a:r>
              <a:rPr lang="en-US" b="1" dirty="0">
                <a:ea typeface="+mn-lt"/>
                <a:cs typeface="+mn-lt"/>
              </a:rPr>
              <a:t> </a:t>
            </a:r>
            <a:r>
              <a:rPr lang="en-US" b="1" dirty="0" err="1">
                <a:ea typeface="+mn-lt"/>
                <a:cs typeface="+mn-lt"/>
              </a:rPr>
              <a:t>verticaux</a:t>
            </a:r>
            <a:r>
              <a:rPr lang="en-US" b="1" dirty="0">
                <a:ea typeface="+mn-lt"/>
                <a:cs typeface="+mn-lt"/>
              </a:rPr>
              <a:t> de </a:t>
            </a:r>
            <a:r>
              <a:rPr lang="en-US" b="1" dirty="0" err="1">
                <a:ea typeface="+mn-lt"/>
                <a:cs typeface="+mn-lt"/>
              </a:rPr>
              <a:t>l’abat</a:t>
            </a:r>
            <a:r>
              <a:rPr lang="en-US" b="1" dirty="0">
                <a:ea typeface="+mn-lt"/>
                <a:cs typeface="+mn-lt"/>
              </a:rPr>
              <a:t>-jour. 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F666863-939B-F933-02C7-C8D4125CA0DD}"/>
              </a:ext>
            </a:extLst>
          </p:cNvPr>
          <p:cNvSpPr txBox="1"/>
          <p:nvPr/>
        </p:nvSpPr>
        <p:spPr>
          <a:xfrm>
            <a:off x="8087264" y="205326"/>
            <a:ext cx="3936520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en-US" sz="2000" b="1" dirty="0" err="1">
                <a:solidFill>
                  <a:srgbClr val="000000"/>
                </a:solidFill>
                <a:ea typeface="+mn-lt"/>
                <a:cs typeface="+mn-lt"/>
              </a:rPr>
              <a:t>Activité</a:t>
            </a:r>
            <a:r>
              <a:rPr lang="en-US" sz="2000" b="1" dirty="0">
                <a:solidFill>
                  <a:srgbClr val="000000"/>
                </a:solidFill>
                <a:ea typeface="+mn-lt"/>
                <a:cs typeface="+mn-lt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ea typeface="+mn-lt"/>
                <a:cs typeface="+mn-lt"/>
              </a:rPr>
              <a:t>d’apprentissage</a:t>
            </a:r>
            <a:r>
              <a:rPr lang="en-US" sz="2000" b="1" dirty="0">
                <a:solidFill>
                  <a:srgbClr val="000000"/>
                </a:solidFill>
                <a:ea typeface="+mn-lt"/>
                <a:cs typeface="+mn-lt"/>
              </a:rPr>
              <a:t> n</a:t>
            </a:r>
            <a:r>
              <a:rPr lang="en-US" sz="2000" b="1" baseline="30000" dirty="0">
                <a:solidFill>
                  <a:srgbClr val="000000"/>
                </a:solidFill>
                <a:ea typeface="+mn-lt"/>
                <a:cs typeface="+mn-lt"/>
              </a:rPr>
              <a:t>o</a:t>
            </a:r>
            <a:r>
              <a:rPr lang="en-US" sz="2000" b="1" dirty="0">
                <a:solidFill>
                  <a:srgbClr val="000000"/>
                </a:solidFill>
                <a:ea typeface="+mn-lt"/>
                <a:cs typeface="+mn-lt"/>
              </a:rPr>
              <a:t> 2</a:t>
            </a:r>
            <a:endParaRPr lang="en-US" sz="1600" b="1" dirty="0">
              <a:ea typeface="+mn-lt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26765568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air of boxes with a logo&#10;&#10;Description automatically generated">
            <a:extLst>
              <a:ext uri="{FF2B5EF4-FFF2-40B4-BE49-F238E27FC236}">
                <a16:creationId xmlns:a16="http://schemas.microsoft.com/office/drawing/2014/main" id="{F8A450BD-F07F-706A-2069-97CF4EF0BF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5971" y="225836"/>
            <a:ext cx="4805007" cy="64008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DF30939-04C9-90C1-EA97-E7AD47530594}"/>
              </a:ext>
            </a:extLst>
          </p:cNvPr>
          <p:cNvSpPr txBox="1"/>
          <p:nvPr/>
        </p:nvSpPr>
        <p:spPr>
          <a:xfrm>
            <a:off x="5481638" y="4023221"/>
            <a:ext cx="4854575" cy="258532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 dirty="0">
                <a:ea typeface="+mn-lt"/>
                <a:cs typeface="+mn-lt"/>
              </a:rPr>
              <a:t>Margaret Watkins, </a:t>
            </a:r>
            <a:r>
              <a:rPr lang="en-US" b="1" i="1" dirty="0">
                <a:ea typeface="+mn-lt"/>
                <a:cs typeface="+mn-lt"/>
              </a:rPr>
              <a:t>Untitled [Johnson &amp; Johnson </a:t>
            </a:r>
            <a:r>
              <a:rPr lang="en-US" b="1" i="1" dirty="0" err="1">
                <a:ea typeface="+mn-lt"/>
                <a:cs typeface="+mn-lt"/>
              </a:rPr>
              <a:t>Modess</a:t>
            </a:r>
            <a:r>
              <a:rPr lang="en-US" b="1" i="1" dirty="0">
                <a:ea typeface="+mn-lt"/>
                <a:cs typeface="+mn-lt"/>
              </a:rPr>
              <a:t> sanitary napkin ad] </a:t>
            </a:r>
            <a:r>
              <a:rPr lang="en-US" b="1" dirty="0">
                <a:ea typeface="+mn-lt"/>
                <a:cs typeface="+mn-lt"/>
              </a:rPr>
              <a:t>(</a:t>
            </a:r>
            <a:r>
              <a:rPr lang="en-US" b="1" i="1" dirty="0">
                <a:ea typeface="+mn-lt"/>
                <a:cs typeface="+mn-lt"/>
              </a:rPr>
              <a:t>Sans </a:t>
            </a:r>
            <a:r>
              <a:rPr lang="en-US" b="1" i="1" dirty="0" err="1">
                <a:ea typeface="+mn-lt"/>
                <a:cs typeface="+mn-lt"/>
              </a:rPr>
              <a:t>titre</a:t>
            </a:r>
            <a:r>
              <a:rPr lang="en-US" b="1" i="1" dirty="0">
                <a:ea typeface="+mn-lt"/>
                <a:cs typeface="+mn-lt"/>
              </a:rPr>
              <a:t> [</a:t>
            </a:r>
            <a:r>
              <a:rPr lang="en-US" b="1" i="1" dirty="0" err="1">
                <a:ea typeface="+mn-lt"/>
                <a:cs typeface="+mn-lt"/>
              </a:rPr>
              <a:t>publicite</a:t>
            </a:r>
            <a:r>
              <a:rPr lang="en-US" b="1" i="1" dirty="0">
                <a:ea typeface="+mn-lt"/>
                <a:cs typeface="+mn-lt"/>
              </a:rPr>
              <a:t>́ pour les serviettes </a:t>
            </a:r>
            <a:r>
              <a:rPr lang="en-US" b="1" i="1" dirty="0" err="1">
                <a:ea typeface="+mn-lt"/>
                <a:cs typeface="+mn-lt"/>
              </a:rPr>
              <a:t>hygiéniques</a:t>
            </a:r>
            <a:r>
              <a:rPr lang="en-US" b="1" i="1" dirty="0">
                <a:ea typeface="+mn-lt"/>
                <a:cs typeface="+mn-lt"/>
              </a:rPr>
              <a:t> </a:t>
            </a:r>
            <a:r>
              <a:rPr lang="en-US" b="1" i="1" dirty="0" err="1">
                <a:ea typeface="+mn-lt"/>
                <a:cs typeface="+mn-lt"/>
              </a:rPr>
              <a:t>Modess</a:t>
            </a:r>
            <a:r>
              <a:rPr lang="en-US" b="1" i="1" dirty="0">
                <a:ea typeface="+mn-lt"/>
                <a:cs typeface="+mn-lt"/>
              </a:rPr>
              <a:t> de Johnson et Johnson]</a:t>
            </a:r>
            <a:r>
              <a:rPr lang="en-US" b="1" dirty="0">
                <a:ea typeface="+mn-lt"/>
                <a:cs typeface="+mn-lt"/>
              </a:rPr>
              <a:t>), 1924-1928. </a:t>
            </a:r>
          </a:p>
          <a:p>
            <a:endParaRPr lang="en-US" b="1" dirty="0">
              <a:ea typeface="+mn-lt"/>
              <a:cs typeface="+mn-lt"/>
            </a:endParaRPr>
          </a:p>
          <a:p>
            <a:r>
              <a:rPr lang="en-US" b="1" dirty="0" err="1">
                <a:ea typeface="+mn-lt"/>
                <a:cs typeface="+mn-lt"/>
              </a:rPr>
              <a:t>Ici</a:t>
            </a:r>
            <a:r>
              <a:rPr lang="en-US" b="1" dirty="0">
                <a:ea typeface="+mn-lt"/>
                <a:cs typeface="+mn-lt"/>
              </a:rPr>
              <a:t>, Watkins </a:t>
            </a:r>
            <a:r>
              <a:rPr lang="en-US" b="1" dirty="0" err="1">
                <a:ea typeface="+mn-lt"/>
                <a:cs typeface="+mn-lt"/>
              </a:rPr>
              <a:t>parvient</a:t>
            </a:r>
            <a:r>
              <a:rPr lang="en-US" b="1" dirty="0">
                <a:ea typeface="+mn-lt"/>
                <a:cs typeface="+mn-lt"/>
              </a:rPr>
              <a:t> à </a:t>
            </a:r>
            <a:r>
              <a:rPr lang="en-US" b="1" dirty="0" err="1">
                <a:ea typeface="+mn-lt"/>
                <a:cs typeface="+mn-lt"/>
              </a:rPr>
              <a:t>séduire</a:t>
            </a:r>
            <a:r>
              <a:rPr lang="en-US" b="1" dirty="0">
                <a:ea typeface="+mn-lt"/>
                <a:cs typeface="+mn-lt"/>
              </a:rPr>
              <a:t> </a:t>
            </a:r>
            <a:r>
              <a:rPr lang="en-US" b="1" dirty="0" err="1">
                <a:ea typeface="+mn-lt"/>
                <a:cs typeface="+mn-lt"/>
              </a:rPr>
              <a:t>en</a:t>
            </a:r>
            <a:r>
              <a:rPr lang="en-US" b="1" dirty="0">
                <a:ea typeface="+mn-lt"/>
                <a:cs typeface="+mn-lt"/>
              </a:rPr>
              <a:t> ne </a:t>
            </a:r>
            <a:r>
              <a:rPr lang="en-US" b="1" dirty="0" err="1">
                <a:ea typeface="+mn-lt"/>
                <a:cs typeface="+mn-lt"/>
              </a:rPr>
              <a:t>photographiant</a:t>
            </a:r>
            <a:r>
              <a:rPr lang="en-US" b="1" dirty="0">
                <a:ea typeface="+mn-lt"/>
                <a:cs typeface="+mn-lt"/>
              </a:rPr>
              <a:t> que la </a:t>
            </a:r>
            <a:r>
              <a:rPr lang="en-US" b="1" dirty="0" err="1">
                <a:ea typeface="+mn-lt"/>
                <a:cs typeface="+mn-lt"/>
              </a:rPr>
              <a:t>boîte</a:t>
            </a:r>
            <a:r>
              <a:rPr lang="en-US" b="1" dirty="0">
                <a:ea typeface="+mn-lt"/>
                <a:cs typeface="+mn-lt"/>
              </a:rPr>
              <a:t> du </a:t>
            </a:r>
            <a:r>
              <a:rPr lang="en-US" b="1" dirty="0" err="1">
                <a:ea typeface="+mn-lt"/>
                <a:cs typeface="+mn-lt"/>
              </a:rPr>
              <a:t>produit</a:t>
            </a:r>
            <a:r>
              <a:rPr lang="en-US" b="1" dirty="0">
                <a:ea typeface="+mn-lt"/>
                <a:cs typeface="+mn-lt"/>
              </a:rPr>
              <a:t>, </a:t>
            </a:r>
            <a:r>
              <a:rPr lang="en-US" b="1" dirty="0" err="1">
                <a:ea typeface="+mn-lt"/>
                <a:cs typeface="+mn-lt"/>
              </a:rPr>
              <a:t>comme</a:t>
            </a:r>
            <a:r>
              <a:rPr lang="en-US" b="1" dirty="0">
                <a:ea typeface="+mn-lt"/>
                <a:cs typeface="+mn-lt"/>
              </a:rPr>
              <a:t> </a:t>
            </a:r>
            <a:r>
              <a:rPr lang="en-US" b="1" dirty="0" err="1">
                <a:ea typeface="+mn-lt"/>
                <a:cs typeface="+mn-lt"/>
              </a:rPr>
              <a:t>c’était</a:t>
            </a:r>
            <a:r>
              <a:rPr lang="en-US" b="1" dirty="0">
                <a:ea typeface="+mn-lt"/>
                <a:cs typeface="+mn-lt"/>
              </a:rPr>
              <a:t> </a:t>
            </a:r>
            <a:r>
              <a:rPr lang="en-US" b="1" dirty="0" err="1">
                <a:ea typeface="+mn-lt"/>
                <a:cs typeface="+mn-lt"/>
              </a:rPr>
              <a:t>habituel</a:t>
            </a:r>
            <a:r>
              <a:rPr lang="en-US" b="1" dirty="0">
                <a:ea typeface="+mn-lt"/>
                <a:cs typeface="+mn-lt"/>
              </a:rPr>
              <a:t> pour les </a:t>
            </a:r>
            <a:r>
              <a:rPr lang="en-US" b="1" dirty="0" err="1">
                <a:ea typeface="+mn-lt"/>
                <a:cs typeface="+mn-lt"/>
              </a:rPr>
              <a:t>publicités</a:t>
            </a:r>
            <a:r>
              <a:rPr lang="en-US" b="1" dirty="0">
                <a:ea typeface="+mn-lt"/>
                <a:cs typeface="+mn-lt"/>
              </a:rPr>
              <a:t> de serviettes </a:t>
            </a:r>
            <a:r>
              <a:rPr lang="en-US" b="1" dirty="0" err="1">
                <a:ea typeface="+mn-lt"/>
                <a:cs typeface="+mn-lt"/>
              </a:rPr>
              <a:t>hygiéniques</a:t>
            </a:r>
            <a:r>
              <a:rPr lang="en-US" b="1" dirty="0">
                <a:ea typeface="+mn-lt"/>
                <a:cs typeface="+mn-lt"/>
              </a:rPr>
              <a:t> à </a:t>
            </a:r>
            <a:r>
              <a:rPr lang="en-US" b="1" dirty="0" err="1">
                <a:ea typeface="+mn-lt"/>
                <a:cs typeface="+mn-lt"/>
              </a:rPr>
              <a:t>l’époque</a:t>
            </a:r>
            <a:r>
              <a:rPr lang="en-US" b="1" dirty="0">
                <a:ea typeface="+mn-lt"/>
                <a:cs typeface="+mn-lt"/>
              </a:rPr>
              <a:t>. </a:t>
            </a:r>
            <a:endParaRPr lang="en-US" dirty="0"/>
          </a:p>
        </p:txBody>
      </p:sp>
      <p:sp>
        <p:nvSpPr>
          <p:cNvPr id="6" name="TextBox 4">
            <a:extLst>
              <a:ext uri="{FF2B5EF4-FFF2-40B4-BE49-F238E27FC236}">
                <a16:creationId xmlns:a16="http://schemas.microsoft.com/office/drawing/2014/main" id="{7F666863-939B-F933-02C7-C8D4125CA0DD}"/>
              </a:ext>
            </a:extLst>
          </p:cNvPr>
          <p:cNvSpPr txBox="1"/>
          <p:nvPr/>
        </p:nvSpPr>
        <p:spPr>
          <a:xfrm>
            <a:off x="8087264" y="205326"/>
            <a:ext cx="3936520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en-US" sz="2000" b="1" dirty="0" err="1">
                <a:solidFill>
                  <a:srgbClr val="000000"/>
                </a:solidFill>
                <a:ea typeface="+mn-lt"/>
                <a:cs typeface="+mn-lt"/>
              </a:rPr>
              <a:t>Activité</a:t>
            </a:r>
            <a:r>
              <a:rPr lang="en-US" sz="2000" b="1" dirty="0">
                <a:solidFill>
                  <a:srgbClr val="000000"/>
                </a:solidFill>
                <a:ea typeface="+mn-lt"/>
                <a:cs typeface="+mn-lt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ea typeface="+mn-lt"/>
                <a:cs typeface="+mn-lt"/>
              </a:rPr>
              <a:t>d’apprentissage</a:t>
            </a:r>
            <a:r>
              <a:rPr lang="en-US" sz="2000" b="1" dirty="0">
                <a:solidFill>
                  <a:srgbClr val="000000"/>
                </a:solidFill>
                <a:ea typeface="+mn-lt"/>
                <a:cs typeface="+mn-lt"/>
              </a:rPr>
              <a:t> n</a:t>
            </a:r>
            <a:r>
              <a:rPr lang="en-US" sz="2000" b="1" baseline="30000" dirty="0">
                <a:solidFill>
                  <a:srgbClr val="000000"/>
                </a:solidFill>
                <a:ea typeface="+mn-lt"/>
                <a:cs typeface="+mn-lt"/>
              </a:rPr>
              <a:t>o</a:t>
            </a:r>
            <a:r>
              <a:rPr lang="en-US" sz="2000" b="1" dirty="0">
                <a:solidFill>
                  <a:srgbClr val="000000"/>
                </a:solidFill>
                <a:ea typeface="+mn-lt"/>
                <a:cs typeface="+mn-lt"/>
              </a:rPr>
              <a:t> 2</a:t>
            </a:r>
            <a:endParaRPr lang="en-US" sz="1600" b="1" dirty="0">
              <a:ea typeface="+mn-lt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55884957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holding a cup and saucer&#10;&#10;Description automatically generated">
            <a:extLst>
              <a:ext uri="{FF2B5EF4-FFF2-40B4-BE49-F238E27FC236}">
                <a16:creationId xmlns:a16="http://schemas.microsoft.com/office/drawing/2014/main" id="{9582F0CF-C0C2-DA9C-A5DC-BEF4286486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1351" y="494281"/>
            <a:ext cx="7877939" cy="5760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77E4CBF-03AA-A6F9-1E49-26D5B1D7772D}"/>
              </a:ext>
            </a:extLst>
          </p:cNvPr>
          <p:cNvSpPr txBox="1"/>
          <p:nvPr/>
        </p:nvSpPr>
        <p:spPr>
          <a:xfrm>
            <a:off x="8284111" y="5196650"/>
            <a:ext cx="3193914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FD049BF-414D-E8F5-6400-8925BD10A24F}"/>
              </a:ext>
            </a:extLst>
          </p:cNvPr>
          <p:cNvSpPr txBox="1"/>
          <p:nvPr/>
        </p:nvSpPr>
        <p:spPr>
          <a:xfrm>
            <a:off x="8446765" y="3075093"/>
            <a:ext cx="3532569" cy="31393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 dirty="0">
                <a:ea typeface="+mn-lt"/>
                <a:cs typeface="+mn-lt"/>
              </a:rPr>
              <a:t>Margaret Watkins, </a:t>
            </a:r>
            <a:r>
              <a:rPr lang="en-US" b="1" i="1" dirty="0">
                <a:ea typeface="+mn-lt"/>
                <a:cs typeface="+mn-lt"/>
              </a:rPr>
              <a:t>Untitled [Study for advertisement for Cutex nail polish] </a:t>
            </a:r>
            <a:r>
              <a:rPr lang="en-US" b="1" dirty="0">
                <a:ea typeface="+mn-lt"/>
                <a:cs typeface="+mn-lt"/>
              </a:rPr>
              <a:t>(</a:t>
            </a:r>
            <a:r>
              <a:rPr lang="en-US" b="1" i="1" dirty="0">
                <a:ea typeface="+mn-lt"/>
                <a:cs typeface="+mn-lt"/>
              </a:rPr>
              <a:t>Sans </a:t>
            </a:r>
            <a:r>
              <a:rPr lang="en-US" b="1" i="1" dirty="0" err="1">
                <a:ea typeface="+mn-lt"/>
                <a:cs typeface="+mn-lt"/>
              </a:rPr>
              <a:t>titre</a:t>
            </a:r>
            <a:r>
              <a:rPr lang="en-US" b="1" i="1" dirty="0">
                <a:ea typeface="+mn-lt"/>
                <a:cs typeface="+mn-lt"/>
              </a:rPr>
              <a:t> [</a:t>
            </a:r>
            <a:r>
              <a:rPr lang="en-US" b="1" i="1" dirty="0" err="1">
                <a:ea typeface="+mn-lt"/>
                <a:cs typeface="+mn-lt"/>
              </a:rPr>
              <a:t>Étude</a:t>
            </a:r>
            <a:r>
              <a:rPr lang="en-US" b="1" i="1" dirty="0">
                <a:ea typeface="+mn-lt"/>
                <a:cs typeface="+mn-lt"/>
              </a:rPr>
              <a:t> pour </a:t>
            </a:r>
            <a:r>
              <a:rPr lang="en-US" b="1" i="1" dirty="0" err="1">
                <a:ea typeface="+mn-lt"/>
                <a:cs typeface="+mn-lt"/>
              </a:rPr>
              <a:t>une</a:t>
            </a:r>
            <a:r>
              <a:rPr lang="en-US" b="1" i="1" dirty="0">
                <a:ea typeface="+mn-lt"/>
                <a:cs typeface="+mn-lt"/>
              </a:rPr>
              <a:t> </a:t>
            </a:r>
            <a:r>
              <a:rPr lang="en-US" b="1" i="1" dirty="0" err="1">
                <a:ea typeface="+mn-lt"/>
                <a:cs typeface="+mn-lt"/>
              </a:rPr>
              <a:t>publicite</a:t>
            </a:r>
            <a:r>
              <a:rPr lang="en-US" b="1" i="1" dirty="0">
                <a:ea typeface="+mn-lt"/>
                <a:cs typeface="+mn-lt"/>
              </a:rPr>
              <a:t>́ pour le </a:t>
            </a:r>
            <a:r>
              <a:rPr lang="en-US" b="1" i="1" dirty="0" err="1">
                <a:ea typeface="+mn-lt"/>
                <a:cs typeface="+mn-lt"/>
              </a:rPr>
              <a:t>vernis</a:t>
            </a:r>
            <a:r>
              <a:rPr lang="en-US" b="1" i="1" dirty="0">
                <a:ea typeface="+mn-lt"/>
                <a:cs typeface="+mn-lt"/>
              </a:rPr>
              <a:t> à </a:t>
            </a:r>
            <a:r>
              <a:rPr lang="en-US" b="1" i="1" dirty="0" err="1">
                <a:ea typeface="+mn-lt"/>
                <a:cs typeface="+mn-lt"/>
              </a:rPr>
              <a:t>ongles</a:t>
            </a:r>
            <a:r>
              <a:rPr lang="en-US" b="1" i="1" dirty="0">
                <a:ea typeface="+mn-lt"/>
                <a:cs typeface="+mn-lt"/>
              </a:rPr>
              <a:t> Cutex]</a:t>
            </a:r>
            <a:r>
              <a:rPr lang="en-US" b="1" dirty="0">
                <a:ea typeface="+mn-lt"/>
                <a:cs typeface="+mn-lt"/>
              </a:rPr>
              <a:t>), 1924. </a:t>
            </a:r>
          </a:p>
          <a:p>
            <a:endParaRPr lang="en-US" b="1" dirty="0">
              <a:ea typeface="+mn-lt"/>
              <a:cs typeface="+mn-lt"/>
            </a:endParaRPr>
          </a:p>
          <a:p>
            <a:r>
              <a:rPr lang="en-US" b="1" dirty="0" err="1">
                <a:ea typeface="+mn-lt"/>
                <a:cs typeface="+mn-lt"/>
              </a:rPr>
              <a:t>Cette</a:t>
            </a:r>
            <a:r>
              <a:rPr lang="en-US" b="1" dirty="0">
                <a:ea typeface="+mn-lt"/>
                <a:cs typeface="+mn-lt"/>
              </a:rPr>
              <a:t> </a:t>
            </a:r>
            <a:r>
              <a:rPr lang="en-US" b="1" dirty="0" err="1">
                <a:ea typeface="+mn-lt"/>
                <a:cs typeface="+mn-lt"/>
              </a:rPr>
              <a:t>publicite</a:t>
            </a:r>
            <a:r>
              <a:rPr lang="en-US" b="1" dirty="0">
                <a:ea typeface="+mn-lt"/>
                <a:cs typeface="+mn-lt"/>
              </a:rPr>
              <a:t>́ pour un </a:t>
            </a:r>
            <a:r>
              <a:rPr lang="en-US" b="1" dirty="0" err="1">
                <a:ea typeface="+mn-lt"/>
                <a:cs typeface="+mn-lt"/>
              </a:rPr>
              <a:t>traitement</a:t>
            </a:r>
            <a:r>
              <a:rPr lang="en-US" b="1" dirty="0">
                <a:ea typeface="+mn-lt"/>
                <a:cs typeface="+mn-lt"/>
              </a:rPr>
              <a:t> des </a:t>
            </a:r>
            <a:r>
              <a:rPr lang="en-US" b="1" dirty="0" err="1">
                <a:ea typeface="+mn-lt"/>
                <a:cs typeface="+mn-lt"/>
              </a:rPr>
              <a:t>ongles</a:t>
            </a:r>
            <a:r>
              <a:rPr lang="en-US" b="1" dirty="0">
                <a:ea typeface="+mn-lt"/>
                <a:cs typeface="+mn-lt"/>
              </a:rPr>
              <a:t> ne </a:t>
            </a:r>
            <a:r>
              <a:rPr lang="en-US" b="1" dirty="0" err="1">
                <a:ea typeface="+mn-lt"/>
                <a:cs typeface="+mn-lt"/>
              </a:rPr>
              <a:t>présente</a:t>
            </a:r>
            <a:r>
              <a:rPr lang="en-US" b="1" dirty="0">
                <a:ea typeface="+mn-lt"/>
                <a:cs typeface="+mn-lt"/>
              </a:rPr>
              <a:t> pas du tout le </a:t>
            </a:r>
            <a:r>
              <a:rPr lang="en-US" b="1" dirty="0" err="1">
                <a:ea typeface="+mn-lt"/>
                <a:cs typeface="+mn-lt"/>
              </a:rPr>
              <a:t>produit</a:t>
            </a:r>
            <a:r>
              <a:rPr lang="en-US" b="1" dirty="0">
                <a:ea typeface="+mn-lt"/>
                <a:cs typeface="+mn-lt"/>
              </a:rPr>
              <a:t>, </a:t>
            </a:r>
            <a:r>
              <a:rPr lang="en-US" b="1" dirty="0" err="1">
                <a:ea typeface="+mn-lt"/>
                <a:cs typeface="+mn-lt"/>
              </a:rPr>
              <a:t>mais</a:t>
            </a:r>
            <a:r>
              <a:rPr lang="en-US" b="1" dirty="0">
                <a:ea typeface="+mn-lt"/>
                <a:cs typeface="+mn-lt"/>
              </a:rPr>
              <a:t> dirige </a:t>
            </a:r>
            <a:r>
              <a:rPr lang="en-US" b="1" dirty="0" err="1">
                <a:ea typeface="+mn-lt"/>
                <a:cs typeface="+mn-lt"/>
              </a:rPr>
              <a:t>subtilement</a:t>
            </a:r>
            <a:r>
              <a:rPr lang="en-US" b="1" dirty="0">
                <a:ea typeface="+mn-lt"/>
                <a:cs typeface="+mn-lt"/>
              </a:rPr>
              <a:t> le regard </a:t>
            </a:r>
            <a:r>
              <a:rPr lang="en-US" b="1" dirty="0" err="1">
                <a:ea typeface="+mn-lt"/>
                <a:cs typeface="+mn-lt"/>
              </a:rPr>
              <a:t>vers</a:t>
            </a:r>
            <a:r>
              <a:rPr lang="en-US" b="1" dirty="0">
                <a:ea typeface="+mn-lt"/>
                <a:cs typeface="+mn-lt"/>
              </a:rPr>
              <a:t> les mains du </a:t>
            </a:r>
            <a:r>
              <a:rPr lang="en-US" b="1" dirty="0" err="1">
                <a:ea typeface="+mn-lt"/>
                <a:cs typeface="+mn-lt"/>
              </a:rPr>
              <a:t>sujet</a:t>
            </a:r>
            <a:r>
              <a:rPr lang="en-US" b="1" dirty="0">
                <a:ea typeface="+mn-lt"/>
                <a:cs typeface="+mn-lt"/>
              </a:rPr>
              <a:t>. </a:t>
            </a:r>
            <a:endParaRPr lang="en-US" b="1" dirty="0"/>
          </a:p>
        </p:txBody>
      </p:sp>
      <p:sp>
        <p:nvSpPr>
          <p:cNvPr id="6" name="TextBox 4">
            <a:extLst>
              <a:ext uri="{FF2B5EF4-FFF2-40B4-BE49-F238E27FC236}">
                <a16:creationId xmlns:a16="http://schemas.microsoft.com/office/drawing/2014/main" id="{7F666863-939B-F933-02C7-C8D4125CA0DD}"/>
              </a:ext>
            </a:extLst>
          </p:cNvPr>
          <p:cNvSpPr txBox="1"/>
          <p:nvPr/>
        </p:nvSpPr>
        <p:spPr>
          <a:xfrm>
            <a:off x="8087264" y="205326"/>
            <a:ext cx="3936520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en-US" sz="2000" b="1" dirty="0" err="1">
                <a:solidFill>
                  <a:srgbClr val="000000"/>
                </a:solidFill>
                <a:ea typeface="+mn-lt"/>
                <a:cs typeface="+mn-lt"/>
              </a:rPr>
              <a:t>Activité</a:t>
            </a:r>
            <a:r>
              <a:rPr lang="en-US" sz="2000" b="1" dirty="0">
                <a:solidFill>
                  <a:srgbClr val="000000"/>
                </a:solidFill>
                <a:ea typeface="+mn-lt"/>
                <a:cs typeface="+mn-lt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ea typeface="+mn-lt"/>
                <a:cs typeface="+mn-lt"/>
              </a:rPr>
              <a:t>d’apprentissage</a:t>
            </a:r>
            <a:r>
              <a:rPr lang="en-US" sz="2000" b="1" dirty="0">
                <a:solidFill>
                  <a:srgbClr val="000000"/>
                </a:solidFill>
                <a:ea typeface="+mn-lt"/>
                <a:cs typeface="+mn-lt"/>
              </a:rPr>
              <a:t> n</a:t>
            </a:r>
            <a:r>
              <a:rPr lang="en-US" sz="2000" b="1" baseline="30000" dirty="0">
                <a:solidFill>
                  <a:srgbClr val="000000"/>
                </a:solidFill>
                <a:ea typeface="+mn-lt"/>
                <a:cs typeface="+mn-lt"/>
              </a:rPr>
              <a:t>o</a:t>
            </a:r>
            <a:r>
              <a:rPr lang="en-US" sz="2000" b="1" dirty="0">
                <a:solidFill>
                  <a:srgbClr val="000000"/>
                </a:solidFill>
                <a:ea typeface="+mn-lt"/>
                <a:cs typeface="+mn-lt"/>
              </a:rPr>
              <a:t> 2</a:t>
            </a:r>
            <a:endParaRPr lang="en-US" sz="1600" b="1" dirty="0">
              <a:ea typeface="+mn-lt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42033970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newspaper with text and pictures of hands holding a cup&#10;&#10;Description automatically generated">
            <a:extLst>
              <a:ext uri="{FF2B5EF4-FFF2-40B4-BE49-F238E27FC236}">
                <a16:creationId xmlns:a16="http://schemas.microsoft.com/office/drawing/2014/main" id="{06611994-4DDF-CEE3-B8ED-B68F688255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7327" y="191950"/>
            <a:ext cx="4762277" cy="646648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81D5EB0-F77B-6A74-E4C9-58B33B8CE998}"/>
              </a:ext>
            </a:extLst>
          </p:cNvPr>
          <p:cNvSpPr txBox="1"/>
          <p:nvPr/>
        </p:nvSpPr>
        <p:spPr>
          <a:xfrm>
            <a:off x="5648084" y="4292839"/>
            <a:ext cx="4867515" cy="230832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 dirty="0">
                <a:ea typeface="+mn-lt"/>
                <a:cs typeface="+mn-lt"/>
              </a:rPr>
              <a:t>Publicité de Cutex « The Well Groomed Woman’s Manicure [La </a:t>
            </a:r>
            <a:r>
              <a:rPr lang="en-US" b="1" dirty="0" err="1">
                <a:ea typeface="+mn-lt"/>
                <a:cs typeface="+mn-lt"/>
              </a:rPr>
              <a:t>manucure</a:t>
            </a:r>
            <a:r>
              <a:rPr lang="en-US" b="1" dirty="0">
                <a:ea typeface="+mn-lt"/>
                <a:cs typeface="+mn-lt"/>
              </a:rPr>
              <a:t> de la femme </a:t>
            </a:r>
            <a:r>
              <a:rPr lang="en-US" b="1" dirty="0" err="1">
                <a:ea typeface="+mn-lt"/>
                <a:cs typeface="+mn-lt"/>
              </a:rPr>
              <a:t>soignée</a:t>
            </a:r>
            <a:r>
              <a:rPr lang="en-US" b="1" dirty="0">
                <a:ea typeface="+mn-lt"/>
                <a:cs typeface="+mn-lt"/>
              </a:rPr>
              <a:t>] », dans </a:t>
            </a:r>
            <a:r>
              <a:rPr lang="en-US" b="1" i="1" dirty="0">
                <a:ea typeface="+mn-lt"/>
                <a:cs typeface="+mn-lt"/>
              </a:rPr>
              <a:t>Ladies’ Home Journal</a:t>
            </a:r>
            <a:r>
              <a:rPr lang="en-US" b="1" dirty="0">
                <a:ea typeface="+mn-lt"/>
                <a:cs typeface="+mn-lt"/>
              </a:rPr>
              <a:t>, vol. 42, n</a:t>
            </a:r>
            <a:r>
              <a:rPr lang="en-US" b="1" baseline="30000" dirty="0">
                <a:ea typeface="+mn-lt"/>
                <a:cs typeface="+mn-lt"/>
              </a:rPr>
              <a:t>o</a:t>
            </a:r>
            <a:r>
              <a:rPr lang="en-US" b="1" dirty="0">
                <a:ea typeface="+mn-lt"/>
                <a:cs typeface="+mn-lt"/>
              </a:rPr>
              <a:t> 2 (</a:t>
            </a:r>
            <a:r>
              <a:rPr lang="en-US" b="1" dirty="0" err="1">
                <a:ea typeface="+mn-lt"/>
                <a:cs typeface="+mn-lt"/>
              </a:rPr>
              <a:t>février</a:t>
            </a:r>
            <a:r>
              <a:rPr lang="en-US" b="1" dirty="0">
                <a:ea typeface="+mn-lt"/>
                <a:cs typeface="+mn-lt"/>
              </a:rPr>
              <a:t> 1925), p. 37.</a:t>
            </a:r>
          </a:p>
          <a:p>
            <a:endParaRPr lang="en-US" b="1" dirty="0">
              <a:ea typeface="+mn-lt"/>
              <a:cs typeface="+mn-lt"/>
            </a:endParaRPr>
          </a:p>
          <a:p>
            <a:r>
              <a:rPr lang="en-US" b="1" dirty="0" err="1">
                <a:ea typeface="+mn-lt"/>
                <a:cs typeface="+mn-lt"/>
              </a:rPr>
              <a:t>Cette</a:t>
            </a:r>
            <a:r>
              <a:rPr lang="en-US" b="1" dirty="0">
                <a:ea typeface="+mn-lt"/>
                <a:cs typeface="+mn-lt"/>
              </a:rPr>
              <a:t> </a:t>
            </a:r>
            <a:r>
              <a:rPr lang="en-US" b="1" dirty="0" err="1">
                <a:ea typeface="+mn-lt"/>
                <a:cs typeface="+mn-lt"/>
              </a:rPr>
              <a:t>publicite</a:t>
            </a:r>
            <a:r>
              <a:rPr lang="en-US" b="1" dirty="0">
                <a:ea typeface="+mn-lt"/>
                <a:cs typeface="+mn-lt"/>
              </a:rPr>
              <a:t>́ </a:t>
            </a:r>
            <a:r>
              <a:rPr lang="en-US" b="1" dirty="0" err="1">
                <a:ea typeface="+mn-lt"/>
                <a:cs typeface="+mn-lt"/>
              </a:rPr>
              <a:t>présentant</a:t>
            </a:r>
            <a:r>
              <a:rPr lang="en-US" b="1" dirty="0">
                <a:ea typeface="+mn-lt"/>
                <a:cs typeface="+mn-lt"/>
              </a:rPr>
              <a:t> la photo </a:t>
            </a:r>
            <a:r>
              <a:rPr lang="en-US" b="1" dirty="0" err="1">
                <a:ea typeface="+mn-lt"/>
                <a:cs typeface="+mn-lt"/>
              </a:rPr>
              <a:t>recadrée</a:t>
            </a:r>
            <a:r>
              <a:rPr lang="en-US" b="1" dirty="0">
                <a:ea typeface="+mn-lt"/>
                <a:cs typeface="+mn-lt"/>
              </a:rPr>
              <a:t> de Watkins a </a:t>
            </a:r>
            <a:r>
              <a:rPr lang="en-US" b="1" dirty="0" err="1">
                <a:ea typeface="+mn-lt"/>
                <a:cs typeface="+mn-lt"/>
              </a:rPr>
              <a:t>éte</a:t>
            </a:r>
            <a:r>
              <a:rPr lang="en-US" b="1" dirty="0">
                <a:ea typeface="+mn-lt"/>
                <a:cs typeface="+mn-lt"/>
              </a:rPr>
              <a:t>́ </a:t>
            </a:r>
            <a:r>
              <a:rPr lang="en-US" b="1" dirty="0" err="1">
                <a:ea typeface="+mn-lt"/>
                <a:cs typeface="+mn-lt"/>
              </a:rPr>
              <a:t>publiée</a:t>
            </a:r>
            <a:r>
              <a:rPr lang="en-US" b="1" dirty="0">
                <a:ea typeface="+mn-lt"/>
                <a:cs typeface="+mn-lt"/>
              </a:rPr>
              <a:t> dans un magazine </a:t>
            </a:r>
            <a:r>
              <a:rPr lang="en-US" b="1" dirty="0" err="1">
                <a:ea typeface="+mn-lt"/>
                <a:cs typeface="+mn-lt"/>
              </a:rPr>
              <a:t>féminin</a:t>
            </a:r>
            <a:r>
              <a:rPr lang="en-US" b="1" dirty="0">
                <a:ea typeface="+mn-lt"/>
                <a:cs typeface="+mn-lt"/>
              </a:rPr>
              <a:t> </a:t>
            </a:r>
            <a:r>
              <a:rPr lang="en-US" b="1" dirty="0" err="1">
                <a:ea typeface="+mn-lt"/>
                <a:cs typeface="+mn-lt"/>
              </a:rPr>
              <a:t>populaire</a:t>
            </a:r>
            <a:r>
              <a:rPr lang="en-US" b="1" dirty="0">
                <a:ea typeface="+mn-lt"/>
                <a:cs typeface="+mn-lt"/>
              </a:rPr>
              <a:t>. </a:t>
            </a:r>
            <a:endParaRPr lang="en-US" b="1" dirty="0">
              <a:latin typeface="Aptos"/>
              <a:cs typeface="Helvetica"/>
            </a:endParaRPr>
          </a:p>
        </p:txBody>
      </p:sp>
      <p:sp>
        <p:nvSpPr>
          <p:cNvPr id="6" name="TextBox 4">
            <a:extLst>
              <a:ext uri="{FF2B5EF4-FFF2-40B4-BE49-F238E27FC236}">
                <a16:creationId xmlns:a16="http://schemas.microsoft.com/office/drawing/2014/main" id="{7F666863-939B-F933-02C7-C8D4125CA0DD}"/>
              </a:ext>
            </a:extLst>
          </p:cNvPr>
          <p:cNvSpPr txBox="1"/>
          <p:nvPr/>
        </p:nvSpPr>
        <p:spPr>
          <a:xfrm>
            <a:off x="8087264" y="205326"/>
            <a:ext cx="3936520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en-US" sz="2000" b="1" dirty="0" err="1">
                <a:solidFill>
                  <a:srgbClr val="000000"/>
                </a:solidFill>
                <a:ea typeface="+mn-lt"/>
                <a:cs typeface="+mn-lt"/>
              </a:rPr>
              <a:t>Activité</a:t>
            </a:r>
            <a:r>
              <a:rPr lang="en-US" sz="2000" b="1" dirty="0">
                <a:solidFill>
                  <a:srgbClr val="000000"/>
                </a:solidFill>
                <a:ea typeface="+mn-lt"/>
                <a:cs typeface="+mn-lt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ea typeface="+mn-lt"/>
                <a:cs typeface="+mn-lt"/>
              </a:rPr>
              <a:t>d’apprentissage</a:t>
            </a:r>
            <a:r>
              <a:rPr lang="en-US" sz="2000" b="1" dirty="0">
                <a:solidFill>
                  <a:srgbClr val="000000"/>
                </a:solidFill>
                <a:ea typeface="+mn-lt"/>
                <a:cs typeface="+mn-lt"/>
              </a:rPr>
              <a:t> n</a:t>
            </a:r>
            <a:r>
              <a:rPr lang="en-US" sz="2000" b="1" baseline="30000" dirty="0">
                <a:solidFill>
                  <a:srgbClr val="000000"/>
                </a:solidFill>
                <a:ea typeface="+mn-lt"/>
                <a:cs typeface="+mn-lt"/>
              </a:rPr>
              <a:t>o</a:t>
            </a:r>
            <a:r>
              <a:rPr lang="en-US" sz="2000" b="1" dirty="0">
                <a:solidFill>
                  <a:srgbClr val="000000"/>
                </a:solidFill>
                <a:ea typeface="+mn-lt"/>
                <a:cs typeface="+mn-lt"/>
              </a:rPr>
              <a:t> 2</a:t>
            </a:r>
            <a:endParaRPr lang="en-US" sz="1600" b="1" dirty="0">
              <a:ea typeface="+mn-lt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1732270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eflection of a person walking on a car&#10;&#10;Description automatically generated">
            <a:extLst>
              <a:ext uri="{FF2B5EF4-FFF2-40B4-BE49-F238E27FC236}">
                <a16:creationId xmlns:a16="http://schemas.microsoft.com/office/drawing/2014/main" id="{CE2073A2-2CC8-4515-6FD0-94B68F62E1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748" y="587977"/>
            <a:ext cx="7325286" cy="563879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145329A-A508-B318-DD34-C94C87BB780A}"/>
              </a:ext>
            </a:extLst>
          </p:cNvPr>
          <p:cNvSpPr txBox="1"/>
          <p:nvPr/>
        </p:nvSpPr>
        <p:spPr>
          <a:xfrm>
            <a:off x="7775335" y="4172931"/>
            <a:ext cx="3962640" cy="203132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 dirty="0">
                <a:ea typeface="+mn-lt"/>
                <a:cs typeface="+mn-lt"/>
              </a:rPr>
              <a:t>Margaret Watkins, </a:t>
            </a:r>
            <a:r>
              <a:rPr lang="en-US" b="1" i="1" dirty="0">
                <a:ea typeface="+mn-lt"/>
                <a:cs typeface="+mn-lt"/>
              </a:rPr>
              <a:t>Untitled [Self-Portrait] </a:t>
            </a:r>
            <a:r>
              <a:rPr lang="en-US" b="1" dirty="0">
                <a:ea typeface="+mn-lt"/>
                <a:cs typeface="+mn-lt"/>
              </a:rPr>
              <a:t>(</a:t>
            </a:r>
            <a:r>
              <a:rPr lang="en-US" b="1" i="1" dirty="0">
                <a:ea typeface="+mn-lt"/>
                <a:cs typeface="+mn-lt"/>
              </a:rPr>
              <a:t>Sans </a:t>
            </a:r>
            <a:r>
              <a:rPr lang="en-US" b="1" i="1" dirty="0" err="1">
                <a:ea typeface="+mn-lt"/>
                <a:cs typeface="+mn-lt"/>
              </a:rPr>
              <a:t>titre</a:t>
            </a:r>
            <a:r>
              <a:rPr lang="en-US" b="1" i="1" dirty="0">
                <a:ea typeface="+mn-lt"/>
                <a:cs typeface="+mn-lt"/>
              </a:rPr>
              <a:t> [</a:t>
            </a:r>
            <a:r>
              <a:rPr lang="en-US" b="1" i="1" dirty="0" err="1">
                <a:ea typeface="+mn-lt"/>
                <a:cs typeface="+mn-lt"/>
              </a:rPr>
              <a:t>Autoportrait</a:t>
            </a:r>
            <a:r>
              <a:rPr lang="en-US" b="1" i="1" dirty="0">
                <a:ea typeface="+mn-lt"/>
                <a:cs typeface="+mn-lt"/>
              </a:rPr>
              <a:t>]</a:t>
            </a:r>
            <a:r>
              <a:rPr lang="en-US" b="1" dirty="0">
                <a:ea typeface="+mn-lt"/>
                <a:cs typeface="+mn-lt"/>
              </a:rPr>
              <a:t>), 1931. </a:t>
            </a:r>
          </a:p>
          <a:p>
            <a:endParaRPr lang="en-US" b="1" dirty="0">
              <a:ea typeface="+mn-lt"/>
              <a:cs typeface="+mn-lt"/>
            </a:endParaRPr>
          </a:p>
          <a:p>
            <a:r>
              <a:rPr lang="en-US" b="1" dirty="0" err="1">
                <a:ea typeface="+mn-lt"/>
                <a:cs typeface="+mn-lt"/>
              </a:rPr>
              <a:t>Dans</a:t>
            </a:r>
            <a:r>
              <a:rPr lang="en-US" b="1" dirty="0">
                <a:ea typeface="+mn-lt"/>
                <a:cs typeface="+mn-lt"/>
              </a:rPr>
              <a:t> </a:t>
            </a:r>
            <a:r>
              <a:rPr lang="en-US" b="1" dirty="0" err="1">
                <a:ea typeface="+mn-lt"/>
                <a:cs typeface="+mn-lt"/>
              </a:rPr>
              <a:t>cet</a:t>
            </a:r>
            <a:r>
              <a:rPr lang="en-US" b="1" dirty="0">
                <a:ea typeface="+mn-lt"/>
                <a:cs typeface="+mn-lt"/>
              </a:rPr>
              <a:t> </a:t>
            </a:r>
            <a:r>
              <a:rPr lang="en-US" b="1" dirty="0" err="1">
                <a:ea typeface="+mn-lt"/>
                <a:cs typeface="+mn-lt"/>
              </a:rPr>
              <a:t>autoportrait</a:t>
            </a:r>
            <a:r>
              <a:rPr lang="en-US" b="1" dirty="0">
                <a:ea typeface="+mn-lt"/>
                <a:cs typeface="+mn-lt"/>
              </a:rPr>
              <a:t> pris à Paris, Watkins </a:t>
            </a:r>
            <a:r>
              <a:rPr lang="en-US" b="1" dirty="0" err="1">
                <a:ea typeface="+mn-lt"/>
                <a:cs typeface="+mn-lt"/>
              </a:rPr>
              <a:t>est</a:t>
            </a:r>
            <a:r>
              <a:rPr lang="en-US" b="1" dirty="0">
                <a:ea typeface="+mn-lt"/>
                <a:cs typeface="+mn-lt"/>
              </a:rPr>
              <a:t> à </a:t>
            </a:r>
            <a:r>
              <a:rPr lang="en-US" b="1" dirty="0" err="1">
                <a:ea typeface="+mn-lt"/>
                <a:cs typeface="+mn-lt"/>
              </a:rPr>
              <a:t>peine</a:t>
            </a:r>
            <a:r>
              <a:rPr lang="en-US" b="1" dirty="0">
                <a:ea typeface="+mn-lt"/>
                <a:cs typeface="+mn-lt"/>
              </a:rPr>
              <a:t> visible dans le reflet </a:t>
            </a:r>
            <a:r>
              <a:rPr lang="en-US" b="1" dirty="0" err="1">
                <a:ea typeface="+mn-lt"/>
                <a:cs typeface="+mn-lt"/>
              </a:rPr>
              <a:t>d’une</a:t>
            </a:r>
            <a:r>
              <a:rPr lang="en-US" b="1" dirty="0">
                <a:ea typeface="+mn-lt"/>
                <a:cs typeface="+mn-lt"/>
              </a:rPr>
              <a:t> </a:t>
            </a:r>
            <a:r>
              <a:rPr lang="en-US" b="1" dirty="0" err="1">
                <a:ea typeface="+mn-lt"/>
                <a:cs typeface="+mn-lt"/>
              </a:rPr>
              <a:t>lumière</a:t>
            </a:r>
            <a:r>
              <a:rPr lang="en-US" b="1" dirty="0">
                <a:ea typeface="+mn-lt"/>
                <a:cs typeface="+mn-lt"/>
              </a:rPr>
              <a:t> de voiture. 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F666863-939B-F933-02C7-C8D4125CA0DD}"/>
              </a:ext>
            </a:extLst>
          </p:cNvPr>
          <p:cNvSpPr txBox="1"/>
          <p:nvPr/>
        </p:nvSpPr>
        <p:spPr>
          <a:xfrm>
            <a:off x="8087264" y="205326"/>
            <a:ext cx="3936520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en-US" sz="2000" b="1" dirty="0" err="1">
                <a:solidFill>
                  <a:srgbClr val="000000"/>
                </a:solidFill>
                <a:ea typeface="+mn-lt"/>
                <a:cs typeface="+mn-lt"/>
              </a:rPr>
              <a:t>Exercice</a:t>
            </a:r>
            <a:r>
              <a:rPr lang="en-US" sz="2000" b="1" dirty="0">
                <a:solidFill>
                  <a:srgbClr val="000000"/>
                </a:solidFill>
                <a:ea typeface="+mn-lt"/>
                <a:cs typeface="+mn-lt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ea typeface="+mn-lt"/>
                <a:cs typeface="+mn-lt"/>
              </a:rPr>
              <a:t>sommatif</a:t>
            </a:r>
            <a:endParaRPr lang="en-US" sz="1600" b="1" dirty="0">
              <a:ea typeface="+mn-lt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1468787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erson with short dark hair wearing a necklace and earrings&#10;&#10;Description automatically generated">
            <a:extLst>
              <a:ext uri="{FF2B5EF4-FFF2-40B4-BE49-F238E27FC236}">
                <a16:creationId xmlns:a16="http://schemas.microsoft.com/office/drawing/2014/main" id="{28325303-AB1D-32C9-4480-6FF2225109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7914" y="365910"/>
            <a:ext cx="4495127" cy="613804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FECCE00-7828-C639-46FD-B8FFF66C160C}"/>
              </a:ext>
            </a:extLst>
          </p:cNvPr>
          <p:cNvSpPr txBox="1"/>
          <p:nvPr/>
        </p:nvSpPr>
        <p:spPr>
          <a:xfrm>
            <a:off x="5371381" y="4791255"/>
            <a:ext cx="4315544" cy="175432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 dirty="0">
                <a:ea typeface="+mn-lt"/>
                <a:cs typeface="+mn-lt"/>
              </a:rPr>
              <a:t>Margaret Watkins, </a:t>
            </a:r>
            <a:r>
              <a:rPr lang="en-US" b="1" i="1" dirty="0">
                <a:ea typeface="+mn-lt"/>
                <a:cs typeface="+mn-lt"/>
              </a:rPr>
              <a:t>Self-Portrait </a:t>
            </a:r>
            <a:r>
              <a:rPr lang="en-US" b="1" dirty="0">
                <a:ea typeface="+mn-lt"/>
                <a:cs typeface="+mn-lt"/>
              </a:rPr>
              <a:t>(</a:t>
            </a:r>
            <a:r>
              <a:rPr lang="en-US" b="1" i="1" dirty="0" err="1">
                <a:ea typeface="+mn-lt"/>
                <a:cs typeface="+mn-lt"/>
              </a:rPr>
              <a:t>Autoportrait</a:t>
            </a:r>
            <a:r>
              <a:rPr lang="en-US" b="1" dirty="0">
                <a:ea typeface="+mn-lt"/>
                <a:cs typeface="+mn-lt"/>
              </a:rPr>
              <a:t>), 1923. </a:t>
            </a:r>
          </a:p>
          <a:p>
            <a:endParaRPr lang="en-US" b="1" dirty="0">
              <a:ea typeface="+mn-lt"/>
              <a:cs typeface="+mn-lt"/>
            </a:endParaRPr>
          </a:p>
          <a:p>
            <a:r>
              <a:rPr lang="en-US" b="1" dirty="0">
                <a:ea typeface="+mn-lt"/>
                <a:cs typeface="+mn-lt"/>
              </a:rPr>
              <a:t>Watkins a </a:t>
            </a:r>
            <a:r>
              <a:rPr lang="en-US" b="1" dirty="0" err="1">
                <a:ea typeface="+mn-lt"/>
                <a:cs typeface="+mn-lt"/>
              </a:rPr>
              <a:t>présente</a:t>
            </a:r>
            <a:r>
              <a:rPr lang="en-US" b="1" dirty="0">
                <a:ea typeface="+mn-lt"/>
                <a:cs typeface="+mn-lt"/>
              </a:rPr>
              <a:t>́ </a:t>
            </a:r>
            <a:r>
              <a:rPr lang="en-US" b="1" dirty="0" err="1">
                <a:ea typeface="+mn-lt"/>
                <a:cs typeface="+mn-lt"/>
              </a:rPr>
              <a:t>cette</a:t>
            </a:r>
            <a:r>
              <a:rPr lang="en-US" b="1" dirty="0">
                <a:ea typeface="+mn-lt"/>
                <a:cs typeface="+mn-lt"/>
              </a:rPr>
              <a:t> image à un journal </a:t>
            </a:r>
            <a:r>
              <a:rPr lang="en-US" b="1" dirty="0" err="1">
                <a:ea typeface="+mn-lt"/>
                <a:cs typeface="+mn-lt"/>
              </a:rPr>
              <a:t>en</a:t>
            </a:r>
            <a:r>
              <a:rPr lang="en-US" b="1" dirty="0">
                <a:ea typeface="+mn-lt"/>
                <a:cs typeface="+mn-lt"/>
              </a:rPr>
              <a:t> </a:t>
            </a:r>
            <a:r>
              <a:rPr lang="en-US" b="1" dirty="0" err="1">
                <a:ea typeface="+mn-lt"/>
                <a:cs typeface="+mn-lt"/>
              </a:rPr>
              <a:t>accompagnement</a:t>
            </a:r>
            <a:r>
              <a:rPr lang="en-US" b="1" dirty="0">
                <a:ea typeface="+mn-lt"/>
                <a:cs typeface="+mn-lt"/>
              </a:rPr>
              <a:t> d’un article </a:t>
            </a:r>
            <a:r>
              <a:rPr lang="en-US" b="1" dirty="0" err="1">
                <a:ea typeface="+mn-lt"/>
                <a:cs typeface="+mn-lt"/>
              </a:rPr>
              <a:t>consacre</a:t>
            </a:r>
            <a:r>
              <a:rPr lang="en-US" b="1" dirty="0">
                <a:ea typeface="+mn-lt"/>
                <a:cs typeface="+mn-lt"/>
              </a:rPr>
              <a:t>́ à son art. </a:t>
            </a:r>
            <a:endParaRPr lang="en-US" b="1" dirty="0"/>
          </a:p>
        </p:txBody>
      </p:sp>
      <p:sp>
        <p:nvSpPr>
          <p:cNvPr id="6" name="TextBox 4">
            <a:extLst>
              <a:ext uri="{FF2B5EF4-FFF2-40B4-BE49-F238E27FC236}">
                <a16:creationId xmlns:a16="http://schemas.microsoft.com/office/drawing/2014/main" id="{7F666863-939B-F933-02C7-C8D4125CA0DD}"/>
              </a:ext>
            </a:extLst>
          </p:cNvPr>
          <p:cNvSpPr txBox="1"/>
          <p:nvPr/>
        </p:nvSpPr>
        <p:spPr>
          <a:xfrm>
            <a:off x="8087264" y="205326"/>
            <a:ext cx="3936520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en-US" sz="2000" b="1" dirty="0" err="1">
                <a:solidFill>
                  <a:srgbClr val="000000"/>
                </a:solidFill>
                <a:ea typeface="+mn-lt"/>
                <a:cs typeface="+mn-lt"/>
              </a:rPr>
              <a:t>Exercice</a:t>
            </a:r>
            <a:r>
              <a:rPr lang="en-US" sz="2000" b="1" dirty="0">
                <a:solidFill>
                  <a:srgbClr val="000000"/>
                </a:solidFill>
                <a:ea typeface="+mn-lt"/>
                <a:cs typeface="+mn-lt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ea typeface="+mn-lt"/>
                <a:cs typeface="+mn-lt"/>
              </a:rPr>
              <a:t>sommatif</a:t>
            </a:r>
            <a:endParaRPr lang="en-US" sz="1600" b="1" dirty="0">
              <a:ea typeface="+mn-lt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2556904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erson looking away from the camera&#10;&#10;Description automatically generated">
            <a:extLst>
              <a:ext uri="{FF2B5EF4-FFF2-40B4-BE49-F238E27FC236}">
                <a16:creationId xmlns:a16="http://schemas.microsoft.com/office/drawing/2014/main" id="{1AF52B8E-3DBC-1B27-3B5D-C55191D090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044" y="264696"/>
            <a:ext cx="4873162" cy="633511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4281AC0-3488-78C7-9874-EF4915909455}"/>
              </a:ext>
            </a:extLst>
          </p:cNvPr>
          <p:cNvSpPr txBox="1"/>
          <p:nvPr/>
        </p:nvSpPr>
        <p:spPr>
          <a:xfrm>
            <a:off x="5788325" y="4853797"/>
            <a:ext cx="4019250" cy="175432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 dirty="0">
                <a:ea typeface="+mn-lt"/>
                <a:cs typeface="+mn-lt"/>
              </a:rPr>
              <a:t>Margaret Watkins, </a:t>
            </a:r>
            <a:r>
              <a:rPr lang="en-US" b="1" i="1" dirty="0">
                <a:ea typeface="+mn-lt"/>
                <a:cs typeface="+mn-lt"/>
              </a:rPr>
              <a:t>Verna Skelton</a:t>
            </a:r>
            <a:r>
              <a:rPr lang="en-US" b="1" dirty="0">
                <a:ea typeface="+mn-lt"/>
                <a:cs typeface="+mn-lt"/>
              </a:rPr>
              <a:t>, 1923. </a:t>
            </a:r>
          </a:p>
          <a:p>
            <a:endParaRPr lang="en-US" b="1" dirty="0">
              <a:ea typeface="+mn-lt"/>
              <a:cs typeface="+mn-lt"/>
            </a:endParaRPr>
          </a:p>
          <a:p>
            <a:r>
              <a:rPr lang="en-US" b="1" dirty="0">
                <a:ea typeface="+mn-lt"/>
                <a:cs typeface="+mn-lt"/>
              </a:rPr>
              <a:t>Ce portrait met </a:t>
            </a:r>
            <a:r>
              <a:rPr lang="en-US" b="1" dirty="0" err="1">
                <a:ea typeface="+mn-lt"/>
                <a:cs typeface="+mn-lt"/>
              </a:rPr>
              <a:t>en</a:t>
            </a:r>
            <a:r>
              <a:rPr lang="en-US" b="1" dirty="0">
                <a:ea typeface="+mn-lt"/>
                <a:cs typeface="+mn-lt"/>
              </a:rPr>
              <a:t> </a:t>
            </a:r>
            <a:r>
              <a:rPr lang="en-US" b="1" dirty="0" err="1">
                <a:ea typeface="+mn-lt"/>
                <a:cs typeface="+mn-lt"/>
              </a:rPr>
              <a:t>scène</a:t>
            </a:r>
            <a:r>
              <a:rPr lang="en-US" b="1" dirty="0">
                <a:ea typeface="+mn-lt"/>
                <a:cs typeface="+mn-lt"/>
              </a:rPr>
              <a:t> </a:t>
            </a:r>
            <a:r>
              <a:rPr lang="en-US" b="1" dirty="0" err="1">
                <a:ea typeface="+mn-lt"/>
                <a:cs typeface="+mn-lt"/>
              </a:rPr>
              <a:t>une</a:t>
            </a:r>
            <a:r>
              <a:rPr lang="en-US" b="1" dirty="0">
                <a:ea typeface="+mn-lt"/>
                <a:cs typeface="+mn-lt"/>
              </a:rPr>
              <a:t> amie que Watkins a </a:t>
            </a:r>
            <a:r>
              <a:rPr lang="en-US" b="1" dirty="0" err="1">
                <a:ea typeface="+mn-lt"/>
                <a:cs typeface="+mn-lt"/>
              </a:rPr>
              <a:t>rencontrée</a:t>
            </a:r>
            <a:r>
              <a:rPr lang="en-US" b="1" dirty="0">
                <a:ea typeface="+mn-lt"/>
                <a:cs typeface="+mn-lt"/>
              </a:rPr>
              <a:t> </a:t>
            </a:r>
            <a:r>
              <a:rPr lang="en-US" b="1" dirty="0" err="1">
                <a:ea typeface="+mn-lt"/>
                <a:cs typeface="+mn-lt"/>
              </a:rPr>
              <a:t>quand</a:t>
            </a:r>
            <a:r>
              <a:rPr lang="en-US" b="1" dirty="0">
                <a:ea typeface="+mn-lt"/>
                <a:cs typeface="+mn-lt"/>
              </a:rPr>
              <a:t> </a:t>
            </a:r>
            <a:r>
              <a:rPr lang="en-US" b="1" dirty="0" err="1">
                <a:ea typeface="+mn-lt"/>
                <a:cs typeface="+mn-lt"/>
              </a:rPr>
              <a:t>elle</a:t>
            </a:r>
            <a:r>
              <a:rPr lang="en-US" b="1" dirty="0">
                <a:ea typeface="+mn-lt"/>
                <a:cs typeface="+mn-lt"/>
              </a:rPr>
              <a:t> </a:t>
            </a:r>
            <a:r>
              <a:rPr lang="en-US" b="1" dirty="0" err="1">
                <a:ea typeface="+mn-lt"/>
                <a:cs typeface="+mn-lt"/>
              </a:rPr>
              <a:t>vivait</a:t>
            </a:r>
            <a:r>
              <a:rPr lang="en-US" b="1" dirty="0">
                <a:ea typeface="+mn-lt"/>
                <a:cs typeface="+mn-lt"/>
              </a:rPr>
              <a:t> à New York. </a:t>
            </a:r>
            <a:endParaRPr lang="en-US" b="1" dirty="0"/>
          </a:p>
        </p:txBody>
      </p:sp>
      <p:sp>
        <p:nvSpPr>
          <p:cNvPr id="6" name="TextBox 4">
            <a:extLst>
              <a:ext uri="{FF2B5EF4-FFF2-40B4-BE49-F238E27FC236}">
                <a16:creationId xmlns:a16="http://schemas.microsoft.com/office/drawing/2014/main" id="{7F666863-939B-F933-02C7-C8D4125CA0DD}"/>
              </a:ext>
            </a:extLst>
          </p:cNvPr>
          <p:cNvSpPr txBox="1"/>
          <p:nvPr/>
        </p:nvSpPr>
        <p:spPr>
          <a:xfrm>
            <a:off x="8087264" y="205326"/>
            <a:ext cx="3936520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en-US" sz="2000" b="1" dirty="0" err="1">
                <a:solidFill>
                  <a:srgbClr val="000000"/>
                </a:solidFill>
                <a:ea typeface="+mn-lt"/>
                <a:cs typeface="+mn-lt"/>
              </a:rPr>
              <a:t>Exercice</a:t>
            </a:r>
            <a:r>
              <a:rPr lang="en-US" sz="2000" b="1" dirty="0">
                <a:solidFill>
                  <a:srgbClr val="000000"/>
                </a:solidFill>
                <a:ea typeface="+mn-lt"/>
                <a:cs typeface="+mn-lt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ea typeface="+mn-lt"/>
                <a:cs typeface="+mn-lt"/>
              </a:rPr>
              <a:t>sommatif</a:t>
            </a:r>
            <a:endParaRPr lang="en-US" sz="1600" b="1" dirty="0">
              <a:ea typeface="+mn-lt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99155782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erson in a bow tie standing in front of a painting&#10;&#10;Description automatically generated">
            <a:extLst>
              <a:ext uri="{FF2B5EF4-FFF2-40B4-BE49-F238E27FC236}">
                <a16:creationId xmlns:a16="http://schemas.microsoft.com/office/drawing/2014/main" id="{C0542874-CDB6-3925-E7D4-564867AB40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006" y="187128"/>
            <a:ext cx="4855605" cy="647962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37C74A0-B908-5876-ADD4-3B3EEE7BEAE6}"/>
              </a:ext>
            </a:extLst>
          </p:cNvPr>
          <p:cNvSpPr txBox="1"/>
          <p:nvPr/>
        </p:nvSpPr>
        <p:spPr>
          <a:xfrm>
            <a:off x="5601777" y="4799761"/>
            <a:ext cx="4358198" cy="175432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 dirty="0">
                <a:ea typeface="+mn-lt"/>
                <a:cs typeface="+mn-lt"/>
              </a:rPr>
              <a:t>Margaret Watkins, </a:t>
            </a:r>
            <a:r>
              <a:rPr lang="en-US" b="1" i="1" dirty="0">
                <a:ea typeface="+mn-lt"/>
                <a:cs typeface="+mn-lt"/>
              </a:rPr>
              <a:t>Portrait of Ezra Winter </a:t>
            </a:r>
            <a:r>
              <a:rPr lang="en-US" b="1" dirty="0">
                <a:ea typeface="+mn-lt"/>
                <a:cs typeface="+mn-lt"/>
              </a:rPr>
              <a:t>(</a:t>
            </a:r>
            <a:r>
              <a:rPr lang="en-US" b="1" i="1" dirty="0">
                <a:ea typeface="+mn-lt"/>
                <a:cs typeface="+mn-lt"/>
              </a:rPr>
              <a:t>Portrait </a:t>
            </a:r>
            <a:r>
              <a:rPr lang="en-US" b="1" i="1" dirty="0" err="1">
                <a:ea typeface="+mn-lt"/>
                <a:cs typeface="+mn-lt"/>
              </a:rPr>
              <a:t>d’Ezra</a:t>
            </a:r>
            <a:r>
              <a:rPr lang="en-US" b="1" i="1" dirty="0">
                <a:ea typeface="+mn-lt"/>
                <a:cs typeface="+mn-lt"/>
              </a:rPr>
              <a:t> Winter</a:t>
            </a:r>
            <a:r>
              <a:rPr lang="en-US" b="1" dirty="0">
                <a:ea typeface="+mn-lt"/>
                <a:cs typeface="+mn-lt"/>
              </a:rPr>
              <a:t>), 1924. </a:t>
            </a:r>
          </a:p>
          <a:p>
            <a:endParaRPr lang="en-US" b="1" dirty="0">
              <a:ea typeface="+mn-lt"/>
              <a:cs typeface="+mn-lt"/>
            </a:endParaRPr>
          </a:p>
          <a:p>
            <a:r>
              <a:rPr lang="en-US" b="1" dirty="0">
                <a:ea typeface="+mn-lt"/>
                <a:cs typeface="+mn-lt"/>
              </a:rPr>
              <a:t>Watkins a pris </a:t>
            </a:r>
            <a:r>
              <a:rPr lang="en-US" b="1" dirty="0" err="1">
                <a:ea typeface="+mn-lt"/>
                <a:cs typeface="+mn-lt"/>
              </a:rPr>
              <a:t>cette</a:t>
            </a:r>
            <a:r>
              <a:rPr lang="en-US" b="1" dirty="0">
                <a:ea typeface="+mn-lt"/>
                <a:cs typeface="+mn-lt"/>
              </a:rPr>
              <a:t> photo du </a:t>
            </a:r>
            <a:r>
              <a:rPr lang="en-US" b="1" dirty="0" err="1">
                <a:ea typeface="+mn-lt"/>
                <a:cs typeface="+mn-lt"/>
              </a:rPr>
              <a:t>muraliste</a:t>
            </a:r>
            <a:r>
              <a:rPr lang="en-US" b="1" dirty="0">
                <a:ea typeface="+mn-lt"/>
                <a:cs typeface="+mn-lt"/>
              </a:rPr>
              <a:t> et </a:t>
            </a:r>
            <a:r>
              <a:rPr lang="en-US" b="1" dirty="0" err="1">
                <a:ea typeface="+mn-lt"/>
                <a:cs typeface="+mn-lt"/>
              </a:rPr>
              <a:t>peintre</a:t>
            </a:r>
            <a:r>
              <a:rPr lang="en-US" b="1" dirty="0">
                <a:ea typeface="+mn-lt"/>
                <a:cs typeface="+mn-lt"/>
              </a:rPr>
              <a:t> </a:t>
            </a:r>
            <a:r>
              <a:rPr lang="en-US" b="1" dirty="0" err="1">
                <a:ea typeface="+mn-lt"/>
                <a:cs typeface="+mn-lt"/>
              </a:rPr>
              <a:t>américain</a:t>
            </a:r>
            <a:r>
              <a:rPr lang="en-US" b="1" dirty="0">
                <a:ea typeface="+mn-lt"/>
                <a:cs typeface="+mn-lt"/>
              </a:rPr>
              <a:t> </a:t>
            </a:r>
            <a:r>
              <a:rPr lang="en-US" b="1" dirty="0" err="1">
                <a:ea typeface="+mn-lt"/>
                <a:cs typeface="+mn-lt"/>
              </a:rPr>
              <a:t>devant</a:t>
            </a:r>
            <a:r>
              <a:rPr lang="en-US" b="1" dirty="0">
                <a:ea typeface="+mn-lt"/>
                <a:cs typeface="+mn-lt"/>
              </a:rPr>
              <a:t> </a:t>
            </a:r>
            <a:r>
              <a:rPr lang="en-US" b="1" dirty="0" err="1">
                <a:ea typeface="+mn-lt"/>
                <a:cs typeface="+mn-lt"/>
              </a:rPr>
              <a:t>l’une</a:t>
            </a:r>
            <a:r>
              <a:rPr lang="en-US" b="1" dirty="0">
                <a:ea typeface="+mn-lt"/>
                <a:cs typeface="+mn-lt"/>
              </a:rPr>
              <a:t> de </a:t>
            </a:r>
            <a:r>
              <a:rPr lang="en-US" b="1" dirty="0" err="1">
                <a:ea typeface="+mn-lt"/>
                <a:cs typeface="+mn-lt"/>
              </a:rPr>
              <a:t>ses</a:t>
            </a:r>
            <a:r>
              <a:rPr lang="en-US" b="1" dirty="0">
                <a:ea typeface="+mn-lt"/>
                <a:cs typeface="+mn-lt"/>
              </a:rPr>
              <a:t> œuvres. </a:t>
            </a:r>
            <a:endParaRPr lang="en-US" dirty="0"/>
          </a:p>
        </p:txBody>
      </p:sp>
      <p:sp>
        <p:nvSpPr>
          <p:cNvPr id="6" name="TextBox 4">
            <a:extLst>
              <a:ext uri="{FF2B5EF4-FFF2-40B4-BE49-F238E27FC236}">
                <a16:creationId xmlns:a16="http://schemas.microsoft.com/office/drawing/2014/main" id="{7F666863-939B-F933-02C7-C8D4125CA0DD}"/>
              </a:ext>
            </a:extLst>
          </p:cNvPr>
          <p:cNvSpPr txBox="1"/>
          <p:nvPr/>
        </p:nvSpPr>
        <p:spPr>
          <a:xfrm>
            <a:off x="8087264" y="205326"/>
            <a:ext cx="3936520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en-US" sz="2000" b="1" dirty="0" err="1">
                <a:solidFill>
                  <a:srgbClr val="000000"/>
                </a:solidFill>
                <a:ea typeface="+mn-lt"/>
                <a:cs typeface="+mn-lt"/>
              </a:rPr>
              <a:t>Exercice</a:t>
            </a:r>
            <a:r>
              <a:rPr lang="en-US" sz="2000" b="1" dirty="0">
                <a:solidFill>
                  <a:srgbClr val="000000"/>
                </a:solidFill>
                <a:ea typeface="+mn-lt"/>
                <a:cs typeface="+mn-lt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ea typeface="+mn-lt"/>
                <a:cs typeface="+mn-lt"/>
              </a:rPr>
              <a:t>sommatif</a:t>
            </a:r>
            <a:endParaRPr lang="en-US" sz="1600" b="1" dirty="0">
              <a:ea typeface="+mn-lt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7003292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erson in a robe standing in a doorway&#10;&#10;Description automatically generated">
            <a:extLst>
              <a:ext uri="{FF2B5EF4-FFF2-40B4-BE49-F238E27FC236}">
                <a16:creationId xmlns:a16="http://schemas.microsoft.com/office/drawing/2014/main" id="{4B69A9BE-58B0-D94E-DDE8-170081B75A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9998" y="400499"/>
            <a:ext cx="4415734" cy="604607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DE1EFB5-E2B1-8E3F-081B-C4B91B5725F6}"/>
              </a:ext>
            </a:extLst>
          </p:cNvPr>
          <p:cNvSpPr txBox="1"/>
          <p:nvPr/>
        </p:nvSpPr>
        <p:spPr>
          <a:xfrm>
            <a:off x="5259177" y="4646103"/>
            <a:ext cx="3887997" cy="175432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 dirty="0">
                <a:ea typeface="+mn-lt"/>
                <a:cs typeface="+mn-lt"/>
              </a:rPr>
              <a:t>Margaret Watkins, </a:t>
            </a:r>
            <a:r>
              <a:rPr lang="en-US" b="1" i="1" dirty="0">
                <a:ea typeface="+mn-lt"/>
                <a:cs typeface="+mn-lt"/>
              </a:rPr>
              <a:t>Katherine at Home </a:t>
            </a:r>
            <a:r>
              <a:rPr lang="en-US" b="1" dirty="0">
                <a:ea typeface="+mn-lt"/>
                <a:cs typeface="+mn-lt"/>
              </a:rPr>
              <a:t>(</a:t>
            </a:r>
            <a:r>
              <a:rPr lang="en-US" b="1" i="1" dirty="0">
                <a:ea typeface="+mn-lt"/>
                <a:cs typeface="+mn-lt"/>
              </a:rPr>
              <a:t>Katherine chez </a:t>
            </a:r>
            <a:r>
              <a:rPr lang="en-US" b="1" i="1" dirty="0" err="1">
                <a:ea typeface="+mn-lt"/>
                <a:cs typeface="+mn-lt"/>
              </a:rPr>
              <a:t>elle</a:t>
            </a:r>
            <a:r>
              <a:rPr lang="en-US" b="1" dirty="0">
                <a:ea typeface="+mn-lt"/>
                <a:cs typeface="+mn-lt"/>
              </a:rPr>
              <a:t>), v.1925. </a:t>
            </a:r>
          </a:p>
          <a:p>
            <a:endParaRPr lang="en-US" b="1" dirty="0">
              <a:ea typeface="+mn-lt"/>
              <a:cs typeface="+mn-lt"/>
            </a:endParaRPr>
          </a:p>
          <a:p>
            <a:r>
              <a:rPr lang="en-US" b="1" dirty="0">
                <a:ea typeface="+mn-lt"/>
                <a:cs typeface="+mn-lt"/>
              </a:rPr>
              <a:t>Le </a:t>
            </a:r>
            <a:r>
              <a:rPr lang="en-US" b="1" dirty="0" err="1">
                <a:ea typeface="+mn-lt"/>
                <a:cs typeface="+mn-lt"/>
              </a:rPr>
              <a:t>sujet</a:t>
            </a:r>
            <a:r>
              <a:rPr lang="en-US" b="1" dirty="0">
                <a:ea typeface="+mn-lt"/>
                <a:cs typeface="+mn-lt"/>
              </a:rPr>
              <a:t> de </a:t>
            </a:r>
            <a:r>
              <a:rPr lang="en-US" b="1" dirty="0" err="1">
                <a:ea typeface="+mn-lt"/>
                <a:cs typeface="+mn-lt"/>
              </a:rPr>
              <a:t>cette</a:t>
            </a:r>
            <a:r>
              <a:rPr lang="en-US" b="1" dirty="0">
                <a:ea typeface="+mn-lt"/>
                <a:cs typeface="+mn-lt"/>
              </a:rPr>
              <a:t> image </a:t>
            </a:r>
            <a:r>
              <a:rPr lang="en-US" b="1" dirty="0" err="1">
                <a:ea typeface="+mn-lt"/>
                <a:cs typeface="+mn-lt"/>
              </a:rPr>
              <a:t>est</a:t>
            </a:r>
            <a:r>
              <a:rPr lang="en-US" b="1" dirty="0">
                <a:ea typeface="+mn-lt"/>
                <a:cs typeface="+mn-lt"/>
              </a:rPr>
              <a:t> Katherine Dreier, </a:t>
            </a:r>
            <a:r>
              <a:rPr lang="en-US" b="1" dirty="0" err="1">
                <a:ea typeface="+mn-lt"/>
                <a:cs typeface="+mn-lt"/>
              </a:rPr>
              <a:t>une</a:t>
            </a:r>
            <a:r>
              <a:rPr lang="en-US" b="1" dirty="0">
                <a:ea typeface="+mn-lt"/>
                <a:cs typeface="+mn-lt"/>
              </a:rPr>
              <a:t> suffragette, </a:t>
            </a:r>
            <a:r>
              <a:rPr lang="en-US" b="1" dirty="0" err="1">
                <a:ea typeface="+mn-lt"/>
                <a:cs typeface="+mn-lt"/>
              </a:rPr>
              <a:t>peintre</a:t>
            </a:r>
            <a:r>
              <a:rPr lang="en-US" b="1" dirty="0">
                <a:ea typeface="+mn-lt"/>
                <a:cs typeface="+mn-lt"/>
              </a:rPr>
              <a:t> et </a:t>
            </a:r>
            <a:r>
              <a:rPr lang="en-US" b="1" dirty="0" err="1">
                <a:ea typeface="+mn-lt"/>
                <a:cs typeface="+mn-lt"/>
              </a:rPr>
              <a:t>mécène</a:t>
            </a:r>
            <a:r>
              <a:rPr lang="en-US" b="1" dirty="0">
                <a:ea typeface="+mn-lt"/>
                <a:cs typeface="+mn-lt"/>
              </a:rPr>
              <a:t> new-</a:t>
            </a:r>
            <a:r>
              <a:rPr lang="en-US" b="1" dirty="0" err="1">
                <a:ea typeface="+mn-lt"/>
                <a:cs typeface="+mn-lt"/>
              </a:rPr>
              <a:t>yorkaise</a:t>
            </a:r>
            <a:r>
              <a:rPr lang="en-US" b="1" dirty="0">
                <a:ea typeface="+mn-lt"/>
                <a:cs typeface="+mn-lt"/>
              </a:rPr>
              <a:t>. </a:t>
            </a:r>
            <a:endParaRPr lang="en-US" b="1" dirty="0"/>
          </a:p>
        </p:txBody>
      </p:sp>
      <p:sp>
        <p:nvSpPr>
          <p:cNvPr id="6" name="TextBox 4">
            <a:extLst>
              <a:ext uri="{FF2B5EF4-FFF2-40B4-BE49-F238E27FC236}">
                <a16:creationId xmlns:a16="http://schemas.microsoft.com/office/drawing/2014/main" id="{7F666863-939B-F933-02C7-C8D4125CA0DD}"/>
              </a:ext>
            </a:extLst>
          </p:cNvPr>
          <p:cNvSpPr txBox="1"/>
          <p:nvPr/>
        </p:nvSpPr>
        <p:spPr>
          <a:xfrm>
            <a:off x="8087264" y="205326"/>
            <a:ext cx="3936520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en-US" sz="2000" b="1" dirty="0" err="1">
                <a:solidFill>
                  <a:srgbClr val="000000"/>
                </a:solidFill>
                <a:ea typeface="+mn-lt"/>
                <a:cs typeface="+mn-lt"/>
              </a:rPr>
              <a:t>Exercice</a:t>
            </a:r>
            <a:r>
              <a:rPr lang="en-US" sz="2000" b="1" dirty="0">
                <a:solidFill>
                  <a:srgbClr val="000000"/>
                </a:solidFill>
                <a:ea typeface="+mn-lt"/>
                <a:cs typeface="+mn-lt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ea typeface="+mn-lt"/>
                <a:cs typeface="+mn-lt"/>
              </a:rPr>
              <a:t>sommatif</a:t>
            </a:r>
            <a:endParaRPr lang="en-US" sz="1600" b="1" dirty="0">
              <a:ea typeface="+mn-lt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3368953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erson standing next to a lamp&#10;&#10;Description automatically generated">
            <a:extLst>
              <a:ext uri="{FF2B5EF4-FFF2-40B4-BE49-F238E27FC236}">
                <a16:creationId xmlns:a16="http://schemas.microsoft.com/office/drawing/2014/main" id="{00652E42-8A42-46B7-FD8B-1D890F8FC9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130" y="425669"/>
            <a:ext cx="4567710" cy="599352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F8B3B9D-36A4-B62A-91AE-157252663C29}"/>
              </a:ext>
            </a:extLst>
          </p:cNvPr>
          <p:cNvSpPr txBox="1"/>
          <p:nvPr/>
        </p:nvSpPr>
        <p:spPr>
          <a:xfrm>
            <a:off x="5226590" y="3973122"/>
            <a:ext cx="4498436" cy="230832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 dirty="0">
                <a:ea typeface="+mn-lt"/>
                <a:cs typeface="+mn-lt"/>
              </a:rPr>
              <a:t>Margaret Watkins, </a:t>
            </a:r>
            <a:r>
              <a:rPr lang="en-US" b="1" i="1" dirty="0">
                <a:ea typeface="+mn-lt"/>
                <a:cs typeface="+mn-lt"/>
              </a:rPr>
              <a:t>Untitled [Portrait of Nina B. Price] </a:t>
            </a:r>
            <a:r>
              <a:rPr lang="en-US" b="1" dirty="0">
                <a:ea typeface="+mn-lt"/>
                <a:cs typeface="+mn-lt"/>
              </a:rPr>
              <a:t>(</a:t>
            </a:r>
            <a:r>
              <a:rPr lang="en-US" b="1" i="1" dirty="0">
                <a:ea typeface="+mn-lt"/>
                <a:cs typeface="+mn-lt"/>
              </a:rPr>
              <a:t>Sans </a:t>
            </a:r>
            <a:r>
              <a:rPr lang="en-US" b="1" i="1" dirty="0" err="1">
                <a:ea typeface="+mn-lt"/>
                <a:cs typeface="+mn-lt"/>
              </a:rPr>
              <a:t>titre</a:t>
            </a:r>
            <a:r>
              <a:rPr lang="en-US" b="1" i="1" dirty="0">
                <a:ea typeface="+mn-lt"/>
                <a:cs typeface="+mn-lt"/>
              </a:rPr>
              <a:t> [Portrait de Nina B. Price]</a:t>
            </a:r>
            <a:r>
              <a:rPr lang="en-US" b="1" dirty="0">
                <a:ea typeface="+mn-lt"/>
                <a:cs typeface="+mn-lt"/>
              </a:rPr>
              <a:t>), 1925. </a:t>
            </a:r>
          </a:p>
          <a:p>
            <a:endParaRPr lang="en-US" b="1" dirty="0">
              <a:ea typeface="+mn-lt"/>
              <a:cs typeface="+mn-lt"/>
            </a:endParaRPr>
          </a:p>
          <a:p>
            <a:r>
              <a:rPr lang="en-US" b="1" dirty="0">
                <a:ea typeface="+mn-lt"/>
                <a:cs typeface="+mn-lt"/>
              </a:rPr>
              <a:t>Price </a:t>
            </a:r>
            <a:r>
              <a:rPr lang="en-US" b="1" dirty="0" err="1">
                <a:ea typeface="+mn-lt"/>
                <a:cs typeface="+mn-lt"/>
              </a:rPr>
              <a:t>était</a:t>
            </a:r>
            <a:r>
              <a:rPr lang="en-US" b="1" dirty="0">
                <a:ea typeface="+mn-lt"/>
                <a:cs typeface="+mn-lt"/>
              </a:rPr>
              <a:t> </a:t>
            </a:r>
            <a:r>
              <a:rPr lang="en-US" b="1" dirty="0" err="1">
                <a:ea typeface="+mn-lt"/>
                <a:cs typeface="+mn-lt"/>
              </a:rPr>
              <a:t>une</a:t>
            </a:r>
            <a:r>
              <a:rPr lang="en-US" b="1" dirty="0">
                <a:ea typeface="+mn-lt"/>
                <a:cs typeface="+mn-lt"/>
              </a:rPr>
              <a:t> </a:t>
            </a:r>
            <a:r>
              <a:rPr lang="en-US" b="1" dirty="0" err="1">
                <a:ea typeface="+mn-lt"/>
                <a:cs typeface="+mn-lt"/>
              </a:rPr>
              <a:t>publiciste</a:t>
            </a:r>
            <a:r>
              <a:rPr lang="en-US" b="1" dirty="0">
                <a:ea typeface="+mn-lt"/>
                <a:cs typeface="+mn-lt"/>
              </a:rPr>
              <a:t> que Watkins a </a:t>
            </a:r>
            <a:r>
              <a:rPr lang="en-US" b="1" dirty="0" err="1">
                <a:ea typeface="+mn-lt"/>
                <a:cs typeface="+mn-lt"/>
              </a:rPr>
              <a:t>rencontrée</a:t>
            </a:r>
            <a:r>
              <a:rPr lang="en-US" b="1" dirty="0">
                <a:ea typeface="+mn-lt"/>
                <a:cs typeface="+mn-lt"/>
              </a:rPr>
              <a:t> au sein du Zonta Club, un </a:t>
            </a:r>
            <a:r>
              <a:rPr lang="en-US" b="1" dirty="0" err="1">
                <a:ea typeface="+mn-lt"/>
                <a:cs typeface="+mn-lt"/>
              </a:rPr>
              <a:t>groupe</a:t>
            </a:r>
            <a:r>
              <a:rPr lang="en-US" b="1" dirty="0">
                <a:ea typeface="+mn-lt"/>
                <a:cs typeface="+mn-lt"/>
              </a:rPr>
              <a:t> de femmes </a:t>
            </a:r>
            <a:r>
              <a:rPr lang="en-US" b="1" dirty="0" err="1">
                <a:ea typeface="+mn-lt"/>
                <a:cs typeface="+mn-lt"/>
              </a:rPr>
              <a:t>professionnelles</a:t>
            </a:r>
            <a:r>
              <a:rPr lang="en-US" b="1" dirty="0">
                <a:ea typeface="+mn-lt"/>
                <a:cs typeface="+mn-lt"/>
              </a:rPr>
              <a:t> </a:t>
            </a:r>
            <a:r>
              <a:rPr lang="en-US" b="1" dirty="0" err="1">
                <a:ea typeface="+mn-lt"/>
                <a:cs typeface="+mn-lt"/>
              </a:rPr>
              <a:t>travaillant</a:t>
            </a:r>
            <a:r>
              <a:rPr lang="en-US" b="1" dirty="0">
                <a:ea typeface="+mn-lt"/>
                <a:cs typeface="+mn-lt"/>
              </a:rPr>
              <a:t> </a:t>
            </a:r>
            <a:r>
              <a:rPr lang="en-US" b="1" dirty="0" err="1">
                <a:ea typeface="+mn-lt"/>
                <a:cs typeface="+mn-lt"/>
              </a:rPr>
              <a:t>en</a:t>
            </a:r>
            <a:r>
              <a:rPr lang="en-US" b="1" dirty="0">
                <a:ea typeface="+mn-lt"/>
                <a:cs typeface="+mn-lt"/>
              </a:rPr>
              <a:t> </a:t>
            </a:r>
            <a:r>
              <a:rPr lang="en-US" b="1" dirty="0" err="1">
                <a:ea typeface="+mn-lt"/>
                <a:cs typeface="+mn-lt"/>
              </a:rPr>
              <a:t>réseau</a:t>
            </a:r>
            <a:r>
              <a:rPr lang="en-US" b="1" dirty="0">
                <a:ea typeface="+mn-lt"/>
                <a:cs typeface="+mn-lt"/>
              </a:rPr>
              <a:t>. </a:t>
            </a:r>
            <a:endParaRPr lang="en-US" dirty="0"/>
          </a:p>
        </p:txBody>
      </p:sp>
      <p:sp>
        <p:nvSpPr>
          <p:cNvPr id="6" name="TextBox 4">
            <a:extLst>
              <a:ext uri="{FF2B5EF4-FFF2-40B4-BE49-F238E27FC236}">
                <a16:creationId xmlns:a16="http://schemas.microsoft.com/office/drawing/2014/main" id="{7F666863-939B-F933-02C7-C8D4125CA0DD}"/>
              </a:ext>
            </a:extLst>
          </p:cNvPr>
          <p:cNvSpPr txBox="1"/>
          <p:nvPr/>
        </p:nvSpPr>
        <p:spPr>
          <a:xfrm>
            <a:off x="8087264" y="205326"/>
            <a:ext cx="3936520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en-US" sz="2000" b="1" dirty="0" err="1">
                <a:solidFill>
                  <a:srgbClr val="000000"/>
                </a:solidFill>
                <a:ea typeface="+mn-lt"/>
                <a:cs typeface="+mn-lt"/>
              </a:rPr>
              <a:t>Exercice</a:t>
            </a:r>
            <a:r>
              <a:rPr lang="en-US" sz="2000" b="1" dirty="0">
                <a:solidFill>
                  <a:srgbClr val="000000"/>
                </a:solidFill>
                <a:ea typeface="+mn-lt"/>
                <a:cs typeface="+mn-lt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ea typeface="+mn-lt"/>
                <a:cs typeface="+mn-lt"/>
              </a:rPr>
              <a:t>sommatif</a:t>
            </a:r>
            <a:endParaRPr lang="en-US" sz="1600" b="1" dirty="0">
              <a:ea typeface="+mn-lt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5362485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erson in a hat&#10;&#10;Description automatically generated">
            <a:extLst>
              <a:ext uri="{FF2B5EF4-FFF2-40B4-BE49-F238E27FC236}">
                <a16:creationId xmlns:a16="http://schemas.microsoft.com/office/drawing/2014/main" id="{B3ACD188-ED6E-0D33-297B-166FFC3605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804" y="180422"/>
            <a:ext cx="4166573" cy="641517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60BC042-A496-8F9C-A190-B49D5D32BEB2}"/>
              </a:ext>
            </a:extLst>
          </p:cNvPr>
          <p:cNvSpPr txBox="1"/>
          <p:nvPr/>
        </p:nvSpPr>
        <p:spPr>
          <a:xfrm>
            <a:off x="4803775" y="5934375"/>
            <a:ext cx="5575300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 dirty="0">
                <a:ea typeface="+mn-lt"/>
                <a:cs typeface="+mn-lt"/>
              </a:rPr>
              <a:t>Portrait de Margaret Watkins par Alice M. Boughton, v.1919. 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869090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erson reading a book&#10;&#10;Description automatically generated">
            <a:extLst>
              <a:ext uri="{FF2B5EF4-FFF2-40B4-BE49-F238E27FC236}">
                <a16:creationId xmlns:a16="http://schemas.microsoft.com/office/drawing/2014/main" id="{4E791C23-56CF-2CB2-A86E-0CB87F31D1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5090" y="422939"/>
            <a:ext cx="4617428" cy="6012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3FE82F5-A74D-B7BB-2DEB-291630FA1F7C}"/>
              </a:ext>
            </a:extLst>
          </p:cNvPr>
          <p:cNvSpPr txBox="1"/>
          <p:nvPr/>
        </p:nvSpPr>
        <p:spPr>
          <a:xfrm>
            <a:off x="5701341" y="5072452"/>
            <a:ext cx="4118934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 dirty="0">
                <a:ea typeface="+mn-lt"/>
                <a:cs typeface="+mn-lt"/>
              </a:rPr>
              <a:t>Margaret Watkins, </a:t>
            </a:r>
            <a:r>
              <a:rPr lang="en-US" b="1" i="1" dirty="0">
                <a:ea typeface="+mn-lt"/>
                <a:cs typeface="+mn-lt"/>
              </a:rPr>
              <a:t>Dutch Girl Reading [Olivette Falls] </a:t>
            </a:r>
            <a:r>
              <a:rPr lang="en-US" b="1" dirty="0">
                <a:ea typeface="+mn-lt"/>
                <a:cs typeface="+mn-lt"/>
              </a:rPr>
              <a:t>(</a:t>
            </a:r>
            <a:r>
              <a:rPr lang="en-US" b="1" i="1" dirty="0" err="1">
                <a:ea typeface="+mn-lt"/>
                <a:cs typeface="+mn-lt"/>
              </a:rPr>
              <a:t>Jeune</a:t>
            </a:r>
            <a:r>
              <a:rPr lang="en-US" b="1" i="1" dirty="0">
                <a:ea typeface="+mn-lt"/>
                <a:cs typeface="+mn-lt"/>
              </a:rPr>
              <a:t> fille </a:t>
            </a:r>
            <a:r>
              <a:rPr lang="en-US" b="1" i="1" dirty="0" err="1">
                <a:ea typeface="+mn-lt"/>
                <a:cs typeface="+mn-lt"/>
              </a:rPr>
              <a:t>néerlandaise</a:t>
            </a:r>
            <a:r>
              <a:rPr lang="en-US" b="1" i="1" dirty="0">
                <a:ea typeface="+mn-lt"/>
                <a:cs typeface="+mn-lt"/>
              </a:rPr>
              <a:t> </a:t>
            </a:r>
            <a:r>
              <a:rPr lang="en-US" b="1" i="1" dirty="0" err="1">
                <a:ea typeface="+mn-lt"/>
                <a:cs typeface="+mn-lt"/>
              </a:rPr>
              <a:t>lisant</a:t>
            </a:r>
            <a:r>
              <a:rPr lang="en-US" b="1" i="1" dirty="0">
                <a:ea typeface="+mn-lt"/>
                <a:cs typeface="+mn-lt"/>
              </a:rPr>
              <a:t> [Olivette Falls]</a:t>
            </a:r>
            <a:r>
              <a:rPr lang="en-US" b="1" dirty="0">
                <a:ea typeface="+mn-lt"/>
                <a:cs typeface="+mn-lt"/>
              </a:rPr>
              <a:t>), 1918. 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022847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lose up of a spoon&#10;&#10;Description automatically generated">
            <a:extLst>
              <a:ext uri="{FF2B5EF4-FFF2-40B4-BE49-F238E27FC236}">
                <a16:creationId xmlns:a16="http://schemas.microsoft.com/office/drawing/2014/main" id="{C6F48C4C-B812-FB72-3C03-B11CBF7953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0553" y="372261"/>
            <a:ext cx="4713178" cy="610755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0A2E25C-DCDF-F438-BF78-56867B5E9CEF}"/>
              </a:ext>
            </a:extLst>
          </p:cNvPr>
          <p:cNvSpPr txBox="1"/>
          <p:nvPr/>
        </p:nvSpPr>
        <p:spPr>
          <a:xfrm>
            <a:off x="5656291" y="5744534"/>
            <a:ext cx="5065683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 dirty="0">
                <a:ea typeface="+mn-lt"/>
                <a:cs typeface="+mn-lt"/>
              </a:rPr>
              <a:t>Margaret Watkins, </a:t>
            </a:r>
            <a:r>
              <a:rPr lang="en-US" b="1" i="1" dirty="0">
                <a:ea typeface="+mn-lt"/>
                <a:cs typeface="+mn-lt"/>
              </a:rPr>
              <a:t>Design – Curves </a:t>
            </a:r>
            <a:r>
              <a:rPr lang="en-US" b="1" dirty="0">
                <a:ea typeface="+mn-lt"/>
                <a:cs typeface="+mn-lt"/>
              </a:rPr>
              <a:t>(</a:t>
            </a:r>
            <a:r>
              <a:rPr lang="en-US" b="1" i="1" dirty="0" err="1">
                <a:ea typeface="+mn-lt"/>
                <a:cs typeface="+mn-lt"/>
              </a:rPr>
              <a:t>Courbes</a:t>
            </a:r>
            <a:r>
              <a:rPr lang="en-US" b="1" i="1" dirty="0">
                <a:ea typeface="+mn-lt"/>
                <a:cs typeface="+mn-lt"/>
              </a:rPr>
              <a:t> – design</a:t>
            </a:r>
            <a:r>
              <a:rPr lang="en-US" b="1" dirty="0">
                <a:ea typeface="+mn-lt"/>
                <a:cs typeface="+mn-lt"/>
              </a:rPr>
              <a:t>), 1919. </a:t>
            </a:r>
            <a:endParaRPr lang="en-US" dirty="0">
              <a:ea typeface="+mn-lt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27404344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hand holding a pearl necklace&#10;&#10;Description automatically generated">
            <a:extLst>
              <a:ext uri="{FF2B5EF4-FFF2-40B4-BE49-F238E27FC236}">
                <a16:creationId xmlns:a16="http://schemas.microsoft.com/office/drawing/2014/main" id="{30FFCE21-0D20-3EE3-12F7-D761F2E00A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5110" y="290972"/>
            <a:ext cx="4837920" cy="628255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27204C4-83D2-FB14-20A9-CA21A567C52C}"/>
              </a:ext>
            </a:extLst>
          </p:cNvPr>
          <p:cNvSpPr txBox="1"/>
          <p:nvPr/>
        </p:nvSpPr>
        <p:spPr>
          <a:xfrm>
            <a:off x="5984277" y="5298981"/>
            <a:ext cx="4632924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 dirty="0">
                <a:ea typeface="+mn-lt"/>
                <a:cs typeface="+mn-lt"/>
              </a:rPr>
              <a:t>Margaret Watkins, </a:t>
            </a:r>
            <a:r>
              <a:rPr lang="en-US" b="1" i="1" dirty="0">
                <a:ea typeface="+mn-lt"/>
                <a:cs typeface="+mn-lt"/>
              </a:rPr>
              <a:t>Untitled [Study for advertisement for Cutex nail polish] </a:t>
            </a:r>
            <a:r>
              <a:rPr lang="en-US" b="1" dirty="0">
                <a:ea typeface="+mn-lt"/>
                <a:cs typeface="+mn-lt"/>
              </a:rPr>
              <a:t>(</a:t>
            </a:r>
            <a:r>
              <a:rPr lang="en-US" b="1" i="1" dirty="0">
                <a:ea typeface="+mn-lt"/>
                <a:cs typeface="+mn-lt"/>
              </a:rPr>
              <a:t>Sans </a:t>
            </a:r>
            <a:r>
              <a:rPr lang="en-US" b="1" i="1" dirty="0" err="1">
                <a:ea typeface="+mn-lt"/>
                <a:cs typeface="+mn-lt"/>
              </a:rPr>
              <a:t>titre</a:t>
            </a:r>
            <a:r>
              <a:rPr lang="en-US" b="1" i="1" dirty="0">
                <a:ea typeface="+mn-lt"/>
                <a:cs typeface="+mn-lt"/>
              </a:rPr>
              <a:t> [</a:t>
            </a:r>
            <a:r>
              <a:rPr lang="en-US" b="1" i="1" dirty="0" err="1">
                <a:ea typeface="+mn-lt"/>
                <a:cs typeface="+mn-lt"/>
              </a:rPr>
              <a:t>Étude</a:t>
            </a:r>
            <a:r>
              <a:rPr lang="en-US" b="1" i="1" dirty="0">
                <a:ea typeface="+mn-lt"/>
                <a:cs typeface="+mn-lt"/>
              </a:rPr>
              <a:t> pour </a:t>
            </a:r>
            <a:r>
              <a:rPr lang="en-US" b="1" i="1" dirty="0" err="1">
                <a:ea typeface="+mn-lt"/>
                <a:cs typeface="+mn-lt"/>
              </a:rPr>
              <a:t>une</a:t>
            </a:r>
            <a:r>
              <a:rPr lang="en-US" b="1" i="1" dirty="0">
                <a:ea typeface="+mn-lt"/>
                <a:cs typeface="+mn-lt"/>
              </a:rPr>
              <a:t> </a:t>
            </a:r>
            <a:r>
              <a:rPr lang="en-US" b="1" i="1" dirty="0" err="1">
                <a:ea typeface="+mn-lt"/>
                <a:cs typeface="+mn-lt"/>
              </a:rPr>
              <a:t>publicite</a:t>
            </a:r>
            <a:r>
              <a:rPr lang="en-US" b="1" i="1" dirty="0">
                <a:ea typeface="+mn-lt"/>
                <a:cs typeface="+mn-lt"/>
              </a:rPr>
              <a:t>́ pour le </a:t>
            </a:r>
            <a:r>
              <a:rPr lang="en-US" b="1" i="1" dirty="0" err="1">
                <a:ea typeface="+mn-lt"/>
                <a:cs typeface="+mn-lt"/>
              </a:rPr>
              <a:t>vernis</a:t>
            </a:r>
            <a:r>
              <a:rPr lang="en-US" b="1" i="1" dirty="0">
                <a:ea typeface="+mn-lt"/>
                <a:cs typeface="+mn-lt"/>
              </a:rPr>
              <a:t> à </a:t>
            </a:r>
            <a:r>
              <a:rPr lang="en-US" b="1" i="1" dirty="0" err="1">
                <a:ea typeface="+mn-lt"/>
                <a:cs typeface="+mn-lt"/>
              </a:rPr>
              <a:t>ongles</a:t>
            </a:r>
            <a:r>
              <a:rPr lang="en-US" b="1" i="1" dirty="0">
                <a:ea typeface="+mn-lt"/>
                <a:cs typeface="+mn-lt"/>
              </a:rPr>
              <a:t> Cutex]</a:t>
            </a:r>
            <a:r>
              <a:rPr lang="en-US" b="1" dirty="0">
                <a:ea typeface="+mn-lt"/>
                <a:cs typeface="+mn-lt"/>
              </a:rPr>
              <a:t>), 1924. 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414027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35CD932-3937-8157-3F2B-2AA6DF1BC8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8611" y="348639"/>
            <a:ext cx="4754041" cy="595411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3D0C2EA-8FA4-6C29-8FE9-C081730C905F}"/>
              </a:ext>
            </a:extLst>
          </p:cNvPr>
          <p:cNvSpPr txBox="1"/>
          <p:nvPr/>
        </p:nvSpPr>
        <p:spPr>
          <a:xfrm>
            <a:off x="5660426" y="4238804"/>
            <a:ext cx="4518624" cy="203132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 dirty="0">
                <a:ea typeface="+mn-lt"/>
                <a:cs typeface="+mn-lt"/>
              </a:rPr>
              <a:t>Margaret Watkins, </a:t>
            </a:r>
            <a:r>
              <a:rPr lang="en-US" b="1" i="1" dirty="0">
                <a:ea typeface="+mn-lt"/>
                <a:cs typeface="+mn-lt"/>
              </a:rPr>
              <a:t>Moscow (Moscou)</a:t>
            </a:r>
            <a:r>
              <a:rPr lang="en-US" b="1" dirty="0">
                <a:ea typeface="+mn-lt"/>
                <a:cs typeface="+mn-lt"/>
              </a:rPr>
              <a:t>, v.1935. </a:t>
            </a:r>
          </a:p>
          <a:p>
            <a:endParaRPr lang="en-US" b="1" dirty="0">
              <a:ea typeface="+mn-lt"/>
              <a:cs typeface="+mn-lt"/>
            </a:endParaRPr>
          </a:p>
          <a:p>
            <a:r>
              <a:rPr lang="en-US" b="1" dirty="0" err="1">
                <a:ea typeface="+mn-lt"/>
                <a:cs typeface="+mn-lt"/>
              </a:rPr>
              <a:t>Cette</a:t>
            </a:r>
            <a:r>
              <a:rPr lang="en-US" b="1" dirty="0">
                <a:ea typeface="+mn-lt"/>
                <a:cs typeface="+mn-lt"/>
              </a:rPr>
              <a:t> image </a:t>
            </a:r>
            <a:r>
              <a:rPr lang="en-US" b="1" dirty="0" err="1">
                <a:ea typeface="+mn-lt"/>
                <a:cs typeface="+mn-lt"/>
              </a:rPr>
              <a:t>contrastée</a:t>
            </a:r>
            <a:r>
              <a:rPr lang="en-US" b="1" dirty="0">
                <a:ea typeface="+mn-lt"/>
                <a:cs typeface="+mn-lt"/>
              </a:rPr>
              <a:t> de </a:t>
            </a:r>
            <a:r>
              <a:rPr lang="en-US" b="1" dirty="0" err="1">
                <a:ea typeface="+mn-lt"/>
                <a:cs typeface="+mn-lt"/>
              </a:rPr>
              <a:t>lignes</a:t>
            </a:r>
            <a:r>
              <a:rPr lang="en-US" b="1" dirty="0">
                <a:ea typeface="+mn-lt"/>
                <a:cs typeface="+mn-lt"/>
              </a:rPr>
              <a:t> et de cercles qui se </a:t>
            </a:r>
            <a:r>
              <a:rPr lang="en-US" b="1" dirty="0" err="1">
                <a:ea typeface="+mn-lt"/>
                <a:cs typeface="+mn-lt"/>
              </a:rPr>
              <a:t>répètent</a:t>
            </a:r>
            <a:r>
              <a:rPr lang="en-US" b="1" dirty="0">
                <a:ea typeface="+mn-lt"/>
                <a:cs typeface="+mn-lt"/>
              </a:rPr>
              <a:t> </a:t>
            </a:r>
            <a:r>
              <a:rPr lang="en-US" b="1" dirty="0" err="1">
                <a:ea typeface="+mn-lt"/>
                <a:cs typeface="+mn-lt"/>
              </a:rPr>
              <a:t>est</a:t>
            </a:r>
            <a:r>
              <a:rPr lang="en-US" b="1" dirty="0">
                <a:ea typeface="+mn-lt"/>
                <a:cs typeface="+mn-lt"/>
              </a:rPr>
              <a:t> </a:t>
            </a:r>
            <a:r>
              <a:rPr lang="en-US" b="1" dirty="0" err="1">
                <a:ea typeface="+mn-lt"/>
                <a:cs typeface="+mn-lt"/>
              </a:rPr>
              <a:t>construite</a:t>
            </a:r>
            <a:r>
              <a:rPr lang="en-US" b="1" dirty="0">
                <a:ea typeface="+mn-lt"/>
                <a:cs typeface="+mn-lt"/>
              </a:rPr>
              <a:t> à </a:t>
            </a:r>
            <a:r>
              <a:rPr lang="en-US" b="1" dirty="0" err="1">
                <a:ea typeface="+mn-lt"/>
                <a:cs typeface="+mn-lt"/>
              </a:rPr>
              <a:t>partir</a:t>
            </a:r>
            <a:r>
              <a:rPr lang="en-US" b="1" dirty="0">
                <a:ea typeface="+mn-lt"/>
                <a:cs typeface="+mn-lt"/>
              </a:rPr>
              <a:t> </a:t>
            </a:r>
            <a:r>
              <a:rPr lang="en-US" b="1" dirty="0" err="1">
                <a:ea typeface="+mn-lt"/>
                <a:cs typeface="+mn-lt"/>
              </a:rPr>
              <a:t>d’une</a:t>
            </a:r>
            <a:r>
              <a:rPr lang="en-US" b="1" dirty="0">
                <a:ea typeface="+mn-lt"/>
                <a:cs typeface="+mn-lt"/>
              </a:rPr>
              <a:t> </a:t>
            </a:r>
            <a:r>
              <a:rPr lang="en-US" b="1" dirty="0" err="1">
                <a:ea typeface="+mn-lt"/>
                <a:cs typeface="+mn-lt"/>
              </a:rPr>
              <a:t>seule</a:t>
            </a:r>
            <a:r>
              <a:rPr lang="en-US" b="1" dirty="0">
                <a:ea typeface="+mn-lt"/>
                <a:cs typeface="+mn-lt"/>
              </a:rPr>
              <a:t> photo d’un </a:t>
            </a:r>
            <a:r>
              <a:rPr lang="en-US" b="1" dirty="0" err="1">
                <a:ea typeface="+mn-lt"/>
                <a:cs typeface="+mn-lt"/>
              </a:rPr>
              <a:t>immeuble</a:t>
            </a:r>
            <a:r>
              <a:rPr lang="en-US" b="1" dirty="0">
                <a:ea typeface="+mn-lt"/>
                <a:cs typeface="+mn-lt"/>
              </a:rPr>
              <a:t> </a:t>
            </a:r>
            <a:r>
              <a:rPr lang="en-US" b="1" dirty="0" err="1">
                <a:ea typeface="+mn-lt"/>
                <a:cs typeface="+mn-lt"/>
              </a:rPr>
              <a:t>d’habitation</a:t>
            </a:r>
            <a:r>
              <a:rPr lang="en-US" b="1" dirty="0">
                <a:ea typeface="+mn-lt"/>
                <a:cs typeface="+mn-lt"/>
              </a:rPr>
              <a:t> de Moscou. 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801474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erson holding a cell phone&#10;&#10;Description automatically generated">
            <a:extLst>
              <a:ext uri="{FF2B5EF4-FFF2-40B4-BE49-F238E27FC236}">
                <a16:creationId xmlns:a16="http://schemas.microsoft.com/office/drawing/2014/main" id="{9E6321E1-0280-1B59-29F5-8A3400F35B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0556" y="630272"/>
            <a:ext cx="7271206" cy="558971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C10FA75-998B-6ACB-BF75-937EDCC1AF00}"/>
              </a:ext>
            </a:extLst>
          </p:cNvPr>
          <p:cNvSpPr txBox="1"/>
          <p:nvPr/>
        </p:nvSpPr>
        <p:spPr>
          <a:xfrm>
            <a:off x="8078816" y="4188665"/>
            <a:ext cx="3586134" cy="203132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 dirty="0">
                <a:ea typeface="+mn-lt"/>
                <a:cs typeface="+mn-lt"/>
              </a:rPr>
              <a:t>Margaret Watkins, </a:t>
            </a:r>
            <a:r>
              <a:rPr lang="en-US" b="1" i="1" dirty="0">
                <a:ea typeface="+mn-lt"/>
                <a:cs typeface="+mn-lt"/>
              </a:rPr>
              <a:t>The Negative (Le </a:t>
            </a:r>
            <a:r>
              <a:rPr lang="en-US" b="1" i="1" dirty="0" err="1">
                <a:ea typeface="+mn-lt"/>
                <a:cs typeface="+mn-lt"/>
              </a:rPr>
              <a:t>négatif</a:t>
            </a:r>
            <a:r>
              <a:rPr lang="en-US" b="1" i="1" dirty="0">
                <a:ea typeface="+mn-lt"/>
                <a:cs typeface="+mn-lt"/>
              </a:rPr>
              <a:t>)</a:t>
            </a:r>
            <a:r>
              <a:rPr lang="en-US" b="1" dirty="0">
                <a:ea typeface="+mn-lt"/>
                <a:cs typeface="+mn-lt"/>
              </a:rPr>
              <a:t>, 1919. </a:t>
            </a:r>
          </a:p>
          <a:p>
            <a:endParaRPr lang="en-US" b="1" dirty="0">
              <a:ea typeface="+mn-lt"/>
              <a:cs typeface="+mn-lt"/>
            </a:endParaRPr>
          </a:p>
          <a:p>
            <a:r>
              <a:rPr lang="en-US" b="1" dirty="0" err="1">
                <a:ea typeface="+mn-lt"/>
                <a:cs typeface="+mn-lt"/>
              </a:rPr>
              <a:t>Dans</a:t>
            </a:r>
            <a:r>
              <a:rPr lang="en-US" b="1" dirty="0">
                <a:ea typeface="+mn-lt"/>
                <a:cs typeface="+mn-lt"/>
              </a:rPr>
              <a:t> </a:t>
            </a:r>
            <a:r>
              <a:rPr lang="en-US" b="1" dirty="0" err="1">
                <a:ea typeface="+mn-lt"/>
                <a:cs typeface="+mn-lt"/>
              </a:rPr>
              <a:t>cette</a:t>
            </a:r>
            <a:r>
              <a:rPr lang="en-US" b="1" dirty="0">
                <a:ea typeface="+mn-lt"/>
                <a:cs typeface="+mn-lt"/>
              </a:rPr>
              <a:t> image, </a:t>
            </a:r>
            <a:r>
              <a:rPr lang="en-US" b="1" dirty="0" err="1">
                <a:ea typeface="+mn-lt"/>
                <a:cs typeface="+mn-lt"/>
              </a:rPr>
              <a:t>une</a:t>
            </a:r>
            <a:r>
              <a:rPr lang="en-US" b="1" dirty="0">
                <a:ea typeface="+mn-lt"/>
                <a:cs typeface="+mn-lt"/>
              </a:rPr>
              <a:t> femme tenant un </a:t>
            </a:r>
            <a:r>
              <a:rPr lang="en-US" b="1" dirty="0" err="1">
                <a:ea typeface="+mn-lt"/>
                <a:cs typeface="+mn-lt"/>
              </a:rPr>
              <a:t>négatif</a:t>
            </a:r>
            <a:r>
              <a:rPr lang="en-US" b="1" dirty="0">
                <a:ea typeface="+mn-lt"/>
                <a:cs typeface="+mn-lt"/>
              </a:rPr>
              <a:t> </a:t>
            </a:r>
            <a:r>
              <a:rPr lang="en-US" b="1" dirty="0" err="1">
                <a:ea typeface="+mn-lt"/>
                <a:cs typeface="+mn-lt"/>
              </a:rPr>
              <a:t>photographique</a:t>
            </a:r>
            <a:r>
              <a:rPr lang="en-US" b="1" dirty="0">
                <a:ea typeface="+mn-lt"/>
                <a:cs typeface="+mn-lt"/>
              </a:rPr>
              <a:t> montre la </a:t>
            </a:r>
            <a:r>
              <a:rPr lang="en-US" b="1" dirty="0" err="1">
                <a:ea typeface="+mn-lt"/>
                <a:cs typeface="+mn-lt"/>
              </a:rPr>
              <a:t>lumière</a:t>
            </a:r>
            <a:r>
              <a:rPr lang="en-US" b="1" dirty="0">
                <a:ea typeface="+mn-lt"/>
                <a:cs typeface="+mn-lt"/>
              </a:rPr>
              <a:t> </a:t>
            </a:r>
            <a:r>
              <a:rPr lang="en-US" b="1" dirty="0" err="1">
                <a:ea typeface="+mn-lt"/>
                <a:cs typeface="+mn-lt"/>
              </a:rPr>
              <a:t>capturée</a:t>
            </a:r>
            <a:r>
              <a:rPr lang="en-US" b="1" dirty="0">
                <a:ea typeface="+mn-lt"/>
                <a:cs typeface="+mn-lt"/>
              </a:rPr>
              <a:t> sur la </a:t>
            </a:r>
            <a:r>
              <a:rPr lang="en-US" b="1" dirty="0" err="1">
                <a:ea typeface="+mn-lt"/>
                <a:cs typeface="+mn-lt"/>
              </a:rPr>
              <a:t>pellicule</a:t>
            </a:r>
            <a:r>
              <a:rPr lang="en-US" b="1" dirty="0">
                <a:ea typeface="+mn-lt"/>
                <a:cs typeface="+mn-lt"/>
              </a:rPr>
              <a:t> à </a:t>
            </a:r>
            <a:r>
              <a:rPr lang="en-US" b="1" dirty="0" err="1">
                <a:ea typeface="+mn-lt"/>
                <a:cs typeface="+mn-lt"/>
              </a:rPr>
              <a:t>partir</a:t>
            </a:r>
            <a:r>
              <a:rPr lang="en-US" b="1" dirty="0">
                <a:ea typeface="+mn-lt"/>
                <a:cs typeface="+mn-lt"/>
              </a:rPr>
              <a:t> </a:t>
            </a:r>
            <a:r>
              <a:rPr lang="en-US" b="1" dirty="0" err="1">
                <a:ea typeface="+mn-lt"/>
                <a:cs typeface="+mn-lt"/>
              </a:rPr>
              <a:t>d’une</a:t>
            </a:r>
            <a:r>
              <a:rPr lang="en-US" b="1" dirty="0">
                <a:ea typeface="+mn-lt"/>
                <a:cs typeface="+mn-lt"/>
              </a:rPr>
              <a:t> photo.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15778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newspaper with a bowl of fruit on a table&#10;&#10;Description automatically generated">
            <a:extLst>
              <a:ext uri="{FF2B5EF4-FFF2-40B4-BE49-F238E27FC236}">
                <a16:creationId xmlns:a16="http://schemas.microsoft.com/office/drawing/2014/main" id="{8C5E9489-82F8-0851-4AEE-A247F24648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851" y="116346"/>
            <a:ext cx="4891401" cy="663083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D708219-7BA2-E3C2-91A4-5450A6F0313B}"/>
              </a:ext>
            </a:extLst>
          </p:cNvPr>
          <p:cNvSpPr txBox="1"/>
          <p:nvPr/>
        </p:nvSpPr>
        <p:spPr>
          <a:xfrm>
            <a:off x="5417218" y="5114068"/>
            <a:ext cx="5110079" cy="15696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 b="1" dirty="0">
                <a:ea typeface="+mn-lt"/>
                <a:cs typeface="+mn-lt"/>
              </a:rPr>
              <a:t>« Photography Comes into the Kitchen », </a:t>
            </a:r>
            <a:r>
              <a:rPr lang="en-US" sz="1600" b="1" i="1" dirty="0">
                <a:ea typeface="+mn-lt"/>
                <a:cs typeface="+mn-lt"/>
              </a:rPr>
              <a:t>Vanity</a:t>
            </a:r>
            <a:br>
              <a:rPr lang="en-US" sz="1600" b="1" i="1" dirty="0">
                <a:ea typeface="+mn-lt"/>
                <a:cs typeface="+mn-lt"/>
              </a:rPr>
            </a:br>
            <a:r>
              <a:rPr lang="en-US" sz="1600" b="1" i="1" dirty="0">
                <a:ea typeface="+mn-lt"/>
                <a:cs typeface="+mn-lt"/>
              </a:rPr>
              <a:t> Fair</a:t>
            </a:r>
            <a:r>
              <a:rPr lang="en-US" sz="1600" b="1" dirty="0">
                <a:ea typeface="+mn-lt"/>
                <a:cs typeface="+mn-lt"/>
              </a:rPr>
              <a:t>, vol. 17, n° 2 (</a:t>
            </a:r>
            <a:r>
              <a:rPr lang="en-US" sz="1600" b="1" dirty="0" err="1">
                <a:ea typeface="+mn-lt"/>
                <a:cs typeface="+mn-lt"/>
              </a:rPr>
              <a:t>octobre</a:t>
            </a:r>
            <a:r>
              <a:rPr lang="en-US" sz="1600" b="1" dirty="0">
                <a:ea typeface="+mn-lt"/>
                <a:cs typeface="+mn-lt"/>
              </a:rPr>
              <a:t> 1921), p. 60. </a:t>
            </a:r>
            <a:br>
              <a:rPr lang="en-US" sz="1600" b="1" dirty="0">
                <a:ea typeface="+mn-lt"/>
                <a:cs typeface="+mn-lt"/>
              </a:rPr>
            </a:br>
            <a:br>
              <a:rPr lang="en-US" sz="1600" b="1" dirty="0">
                <a:ea typeface="+mn-lt"/>
                <a:cs typeface="+mn-lt"/>
              </a:rPr>
            </a:br>
            <a:r>
              <a:rPr lang="en-US" sz="1600" b="1" dirty="0" err="1">
                <a:ea typeface="+mn-lt"/>
                <a:cs typeface="+mn-lt"/>
              </a:rPr>
              <a:t>Cet</a:t>
            </a:r>
            <a:r>
              <a:rPr lang="en-US" sz="1600" b="1" dirty="0">
                <a:ea typeface="+mn-lt"/>
                <a:cs typeface="+mn-lt"/>
              </a:rPr>
              <a:t> article, </a:t>
            </a:r>
            <a:r>
              <a:rPr lang="en-US" sz="1600" b="1" dirty="0" err="1">
                <a:ea typeface="+mn-lt"/>
                <a:cs typeface="+mn-lt"/>
              </a:rPr>
              <a:t>paru</a:t>
            </a:r>
            <a:r>
              <a:rPr lang="en-US" sz="1600" b="1" dirty="0">
                <a:ea typeface="+mn-lt"/>
                <a:cs typeface="+mn-lt"/>
              </a:rPr>
              <a:t> dans un magazine </a:t>
            </a:r>
            <a:r>
              <a:rPr lang="en-US" sz="1600" b="1" dirty="0" err="1">
                <a:ea typeface="+mn-lt"/>
                <a:cs typeface="+mn-lt"/>
              </a:rPr>
              <a:t>très</a:t>
            </a:r>
            <a:r>
              <a:rPr lang="en-US" sz="1600" b="1" dirty="0">
                <a:ea typeface="+mn-lt"/>
                <a:cs typeface="+mn-lt"/>
              </a:rPr>
              <a:t> </a:t>
            </a:r>
            <a:r>
              <a:rPr lang="en-US" sz="1600" b="1" dirty="0" err="1">
                <a:ea typeface="+mn-lt"/>
                <a:cs typeface="+mn-lt"/>
              </a:rPr>
              <a:t>populaire</a:t>
            </a:r>
            <a:r>
              <a:rPr lang="en-US" sz="1600" b="1" dirty="0">
                <a:ea typeface="+mn-lt"/>
                <a:cs typeface="+mn-lt"/>
              </a:rPr>
              <a:t> dans les </a:t>
            </a:r>
            <a:r>
              <a:rPr lang="en-US" sz="1600" b="1" dirty="0" err="1">
                <a:ea typeface="+mn-lt"/>
                <a:cs typeface="+mn-lt"/>
              </a:rPr>
              <a:t>années</a:t>
            </a:r>
            <a:r>
              <a:rPr lang="en-US" sz="1600" b="1" dirty="0">
                <a:ea typeface="+mn-lt"/>
                <a:cs typeface="+mn-lt"/>
              </a:rPr>
              <a:t> 1920, </a:t>
            </a:r>
            <a:r>
              <a:rPr lang="en-US" sz="1600" b="1" dirty="0" err="1">
                <a:ea typeface="+mn-lt"/>
                <a:cs typeface="+mn-lt"/>
              </a:rPr>
              <a:t>constitue</a:t>
            </a:r>
            <a:r>
              <a:rPr lang="en-US" sz="1600" b="1" dirty="0">
                <a:ea typeface="+mn-lt"/>
                <a:cs typeface="+mn-lt"/>
              </a:rPr>
              <a:t> un temps fort dans la </a:t>
            </a:r>
            <a:r>
              <a:rPr lang="en-US" sz="1600" b="1" dirty="0" err="1">
                <a:ea typeface="+mn-lt"/>
                <a:cs typeface="+mn-lt"/>
              </a:rPr>
              <a:t>carrière</a:t>
            </a:r>
            <a:r>
              <a:rPr lang="en-US" sz="1600" b="1" dirty="0">
                <a:ea typeface="+mn-lt"/>
                <a:cs typeface="+mn-lt"/>
              </a:rPr>
              <a:t> de Watkins </a:t>
            </a:r>
            <a:r>
              <a:rPr lang="en-US" sz="1600" b="1" dirty="0" err="1">
                <a:ea typeface="+mn-lt"/>
                <a:cs typeface="+mn-lt"/>
              </a:rPr>
              <a:t>en</a:t>
            </a:r>
            <a:r>
              <a:rPr lang="en-US" sz="1600" b="1" dirty="0">
                <a:ea typeface="+mn-lt"/>
                <a:cs typeface="+mn-lt"/>
              </a:rPr>
              <a:t> </a:t>
            </a:r>
            <a:r>
              <a:rPr lang="en-US" sz="1600" b="1" dirty="0" err="1">
                <a:ea typeface="+mn-lt"/>
                <a:cs typeface="+mn-lt"/>
              </a:rPr>
              <a:t>termes</a:t>
            </a:r>
            <a:r>
              <a:rPr lang="en-US" sz="1600" b="1" dirty="0">
                <a:ea typeface="+mn-lt"/>
                <a:cs typeface="+mn-lt"/>
              </a:rPr>
              <a:t> de </a:t>
            </a:r>
            <a:r>
              <a:rPr lang="en-US" sz="1600" b="1" dirty="0" err="1">
                <a:ea typeface="+mn-lt"/>
                <a:cs typeface="+mn-lt"/>
              </a:rPr>
              <a:t>visibilite</a:t>
            </a:r>
            <a:r>
              <a:rPr lang="en-US" sz="1600" b="1" dirty="0">
                <a:ea typeface="+mn-lt"/>
                <a:cs typeface="+mn-lt"/>
              </a:rPr>
              <a:t>́ </a:t>
            </a:r>
            <a:r>
              <a:rPr lang="en-US" sz="1600" b="1" dirty="0" err="1">
                <a:ea typeface="+mn-lt"/>
                <a:cs typeface="+mn-lt"/>
              </a:rPr>
              <a:t>publique</a:t>
            </a:r>
            <a:r>
              <a:rPr lang="en-US" sz="1600" b="1" dirty="0">
                <a:ea typeface="+mn-lt"/>
                <a:cs typeface="+mn-lt"/>
              </a:rPr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44488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oup of empty wine glasses&#10;&#10;Description automatically generated">
            <a:extLst>
              <a:ext uri="{FF2B5EF4-FFF2-40B4-BE49-F238E27FC236}">
                <a16:creationId xmlns:a16="http://schemas.microsoft.com/office/drawing/2014/main" id="{AD0CCEEB-708A-6B55-E123-1144D980E5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9576" y="371822"/>
            <a:ext cx="4534011" cy="611325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F88C300-9D9F-892D-F3B8-FFCCDBBAA7C9}"/>
              </a:ext>
            </a:extLst>
          </p:cNvPr>
          <p:cNvSpPr txBox="1"/>
          <p:nvPr/>
        </p:nvSpPr>
        <p:spPr>
          <a:xfrm>
            <a:off x="5309833" y="4715803"/>
            <a:ext cx="5723291" cy="175432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 dirty="0">
                <a:ea typeface="+mn-lt"/>
                <a:cs typeface="+mn-lt"/>
              </a:rPr>
              <a:t>Margaret Watkins, </a:t>
            </a:r>
            <a:r>
              <a:rPr lang="en-US" b="1" i="1" dirty="0">
                <a:ea typeface="+mn-lt"/>
                <a:cs typeface="+mn-lt"/>
              </a:rPr>
              <a:t>Ellipse &amp; triangle</a:t>
            </a:r>
            <a:r>
              <a:rPr lang="en-US" b="1" dirty="0">
                <a:ea typeface="+mn-lt"/>
                <a:cs typeface="+mn-lt"/>
              </a:rPr>
              <a:t>, 1924-1928. </a:t>
            </a:r>
            <a:br>
              <a:rPr lang="en-US" b="1" dirty="0">
                <a:ea typeface="+mn-lt"/>
                <a:cs typeface="+mn-lt"/>
              </a:rPr>
            </a:br>
            <a:br>
              <a:rPr lang="en-US" b="1" dirty="0">
                <a:ea typeface="+mn-lt"/>
                <a:cs typeface="+mn-lt"/>
              </a:rPr>
            </a:br>
            <a:r>
              <a:rPr lang="en-US" b="1" dirty="0" err="1">
                <a:ea typeface="+mn-lt"/>
                <a:cs typeface="+mn-lt"/>
              </a:rPr>
              <a:t>Cette</a:t>
            </a:r>
            <a:r>
              <a:rPr lang="en-US" b="1" dirty="0">
                <a:ea typeface="+mn-lt"/>
                <a:cs typeface="+mn-lt"/>
              </a:rPr>
              <a:t> </a:t>
            </a:r>
            <a:r>
              <a:rPr lang="en-US" b="1" dirty="0" err="1">
                <a:ea typeface="+mn-lt"/>
                <a:cs typeface="+mn-lt"/>
              </a:rPr>
              <a:t>œuvre</a:t>
            </a:r>
            <a:r>
              <a:rPr lang="en-US" b="1" dirty="0">
                <a:ea typeface="+mn-lt"/>
                <a:cs typeface="+mn-lt"/>
              </a:rPr>
              <a:t>, </a:t>
            </a:r>
            <a:r>
              <a:rPr lang="en-US" b="1" dirty="0" err="1">
                <a:ea typeface="+mn-lt"/>
                <a:cs typeface="+mn-lt"/>
              </a:rPr>
              <a:t>une</a:t>
            </a:r>
            <a:r>
              <a:rPr lang="en-US" b="1" dirty="0">
                <a:ea typeface="+mn-lt"/>
                <a:cs typeface="+mn-lt"/>
              </a:rPr>
              <a:t> </a:t>
            </a:r>
            <a:r>
              <a:rPr lang="en-US" b="1" dirty="0" err="1">
                <a:ea typeface="+mn-lt"/>
                <a:cs typeface="+mn-lt"/>
              </a:rPr>
              <a:t>étude</a:t>
            </a:r>
            <a:r>
              <a:rPr lang="en-US" b="1" dirty="0">
                <a:ea typeface="+mn-lt"/>
                <a:cs typeface="+mn-lt"/>
              </a:rPr>
              <a:t> de </a:t>
            </a:r>
            <a:r>
              <a:rPr lang="en-US" b="1" dirty="0" err="1">
                <a:ea typeface="+mn-lt"/>
                <a:cs typeface="+mn-lt"/>
              </a:rPr>
              <a:t>verrerie</a:t>
            </a:r>
            <a:r>
              <a:rPr lang="en-US" b="1" dirty="0">
                <a:ea typeface="+mn-lt"/>
                <a:cs typeface="+mn-lt"/>
              </a:rPr>
              <a:t> pour </a:t>
            </a:r>
            <a:r>
              <a:rPr lang="en-US" b="1" dirty="0" err="1">
                <a:ea typeface="+mn-lt"/>
                <a:cs typeface="+mn-lt"/>
              </a:rPr>
              <a:t>une</a:t>
            </a:r>
            <a:r>
              <a:rPr lang="en-US" b="1" dirty="0">
                <a:ea typeface="+mn-lt"/>
                <a:cs typeface="+mn-lt"/>
              </a:rPr>
              <a:t> </a:t>
            </a:r>
            <a:r>
              <a:rPr lang="en-US" b="1" dirty="0" err="1">
                <a:ea typeface="+mn-lt"/>
                <a:cs typeface="+mn-lt"/>
              </a:rPr>
              <a:t>publicite</a:t>
            </a:r>
            <a:r>
              <a:rPr lang="en-US" b="1" dirty="0">
                <a:ea typeface="+mn-lt"/>
                <a:cs typeface="+mn-lt"/>
              </a:rPr>
              <a:t>́ du grand </a:t>
            </a:r>
            <a:r>
              <a:rPr lang="en-US" b="1" dirty="0" err="1">
                <a:ea typeface="+mn-lt"/>
                <a:cs typeface="+mn-lt"/>
              </a:rPr>
              <a:t>magasin</a:t>
            </a:r>
            <a:r>
              <a:rPr lang="en-US" b="1" dirty="0">
                <a:ea typeface="+mn-lt"/>
                <a:cs typeface="+mn-lt"/>
              </a:rPr>
              <a:t> Macy’s, </a:t>
            </a:r>
            <a:r>
              <a:rPr lang="en-US" b="1" dirty="0" err="1">
                <a:ea typeface="+mn-lt"/>
                <a:cs typeface="+mn-lt"/>
              </a:rPr>
              <a:t>démontre</a:t>
            </a:r>
            <a:r>
              <a:rPr lang="en-US" b="1" dirty="0">
                <a:ea typeface="+mn-lt"/>
                <a:cs typeface="+mn-lt"/>
              </a:rPr>
              <a:t> </a:t>
            </a:r>
            <a:r>
              <a:rPr lang="en-US" b="1" dirty="0" err="1">
                <a:ea typeface="+mn-lt"/>
                <a:cs typeface="+mn-lt"/>
              </a:rPr>
              <a:t>l’usage</a:t>
            </a:r>
            <a:r>
              <a:rPr lang="en-US" b="1" dirty="0">
                <a:ea typeface="+mn-lt"/>
                <a:cs typeface="+mn-lt"/>
              </a:rPr>
              <a:t> des motifs </a:t>
            </a:r>
            <a:r>
              <a:rPr lang="en-US" b="1" dirty="0" err="1">
                <a:ea typeface="+mn-lt"/>
                <a:cs typeface="+mn-lt"/>
              </a:rPr>
              <a:t>géométriques</a:t>
            </a:r>
            <a:r>
              <a:rPr lang="en-US" b="1" dirty="0">
                <a:ea typeface="+mn-lt"/>
                <a:cs typeface="+mn-lt"/>
              </a:rPr>
              <a:t> par Watkins dans un </a:t>
            </a:r>
            <a:r>
              <a:rPr lang="en-US" b="1" dirty="0" err="1">
                <a:ea typeface="+mn-lt"/>
                <a:cs typeface="+mn-lt"/>
              </a:rPr>
              <a:t>contexte</a:t>
            </a:r>
            <a:r>
              <a:rPr lang="en-US" b="1" dirty="0">
                <a:ea typeface="+mn-lt"/>
                <a:cs typeface="+mn-lt"/>
              </a:rPr>
              <a:t> commercial. </a:t>
            </a:r>
            <a:endParaRPr lang="en-US" b="1" dirty="0">
              <a:latin typeface="Aptos"/>
              <a:ea typeface="+mn-lt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518753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39256F3-2C65-7C3A-DEF1-7DA3896A0F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0792" y="453109"/>
            <a:ext cx="4473182" cy="594072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A767523-9C98-902E-D7C0-418E8B885B4C}"/>
              </a:ext>
            </a:extLst>
          </p:cNvPr>
          <p:cNvSpPr txBox="1"/>
          <p:nvPr/>
        </p:nvSpPr>
        <p:spPr>
          <a:xfrm>
            <a:off x="5235536" y="4916504"/>
            <a:ext cx="5534064" cy="147732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 dirty="0">
                <a:ea typeface="+mn-lt"/>
                <a:cs typeface="+mn-lt"/>
              </a:rPr>
              <a:t>Margaret Watkins,</a:t>
            </a:r>
            <a:r>
              <a:rPr lang="en-US" b="1" i="1" dirty="0">
                <a:ea typeface="+mn-lt"/>
                <a:cs typeface="+mn-lt"/>
              </a:rPr>
              <a:t> Still-Life – Shower Hose </a:t>
            </a:r>
            <a:r>
              <a:rPr lang="en-US" b="1" dirty="0">
                <a:ea typeface="+mn-lt"/>
                <a:cs typeface="+mn-lt"/>
              </a:rPr>
              <a:t>(</a:t>
            </a:r>
            <a:r>
              <a:rPr lang="en-US" b="1" i="1" dirty="0">
                <a:ea typeface="+mn-lt"/>
                <a:cs typeface="+mn-lt"/>
              </a:rPr>
              <a:t>Nature </a:t>
            </a:r>
            <a:r>
              <a:rPr lang="en-US" b="1" i="1" dirty="0" err="1">
                <a:ea typeface="+mn-lt"/>
                <a:cs typeface="+mn-lt"/>
              </a:rPr>
              <a:t>morte</a:t>
            </a:r>
            <a:r>
              <a:rPr lang="en-US" b="1" i="1" dirty="0">
                <a:ea typeface="+mn-lt"/>
                <a:cs typeface="+mn-lt"/>
              </a:rPr>
              <a:t> – </a:t>
            </a:r>
            <a:r>
              <a:rPr lang="en-US" b="1" i="1" dirty="0" err="1">
                <a:ea typeface="+mn-lt"/>
                <a:cs typeface="+mn-lt"/>
              </a:rPr>
              <a:t>tuyau</a:t>
            </a:r>
            <a:r>
              <a:rPr lang="en-US" b="1" i="1" dirty="0">
                <a:ea typeface="+mn-lt"/>
                <a:cs typeface="+mn-lt"/>
              </a:rPr>
              <a:t> de douche</a:t>
            </a:r>
            <a:r>
              <a:rPr lang="en-US" b="1" dirty="0">
                <a:ea typeface="+mn-lt"/>
                <a:cs typeface="+mn-lt"/>
              </a:rPr>
              <a:t>), 1919. </a:t>
            </a:r>
            <a:br>
              <a:rPr lang="en-US" b="1" dirty="0">
                <a:ea typeface="+mn-lt"/>
                <a:cs typeface="+mn-lt"/>
              </a:rPr>
            </a:br>
            <a:br>
              <a:rPr lang="en-US" b="1" dirty="0">
                <a:ea typeface="+mn-lt"/>
                <a:cs typeface="+mn-lt"/>
              </a:rPr>
            </a:br>
            <a:r>
              <a:rPr lang="en-US" b="1" dirty="0" err="1">
                <a:ea typeface="+mn-lt"/>
                <a:cs typeface="+mn-lt"/>
              </a:rPr>
              <a:t>Ici</a:t>
            </a:r>
            <a:r>
              <a:rPr lang="en-US" b="1" dirty="0">
                <a:ea typeface="+mn-lt"/>
                <a:cs typeface="+mn-lt"/>
              </a:rPr>
              <a:t>, Watkins </a:t>
            </a:r>
            <a:r>
              <a:rPr lang="en-US" b="1" dirty="0" err="1">
                <a:ea typeface="+mn-lt"/>
                <a:cs typeface="+mn-lt"/>
              </a:rPr>
              <a:t>élabore</a:t>
            </a:r>
            <a:r>
              <a:rPr lang="en-US" b="1" dirty="0">
                <a:ea typeface="+mn-lt"/>
                <a:cs typeface="+mn-lt"/>
              </a:rPr>
              <a:t> </a:t>
            </a:r>
            <a:r>
              <a:rPr lang="en-US" b="1" dirty="0" err="1">
                <a:ea typeface="+mn-lt"/>
                <a:cs typeface="+mn-lt"/>
              </a:rPr>
              <a:t>une</a:t>
            </a:r>
            <a:r>
              <a:rPr lang="en-US" b="1" dirty="0">
                <a:ea typeface="+mn-lt"/>
                <a:cs typeface="+mn-lt"/>
              </a:rPr>
              <a:t> composition </a:t>
            </a:r>
            <a:r>
              <a:rPr lang="en-US" b="1" dirty="0" err="1">
                <a:ea typeface="+mn-lt"/>
                <a:cs typeface="+mn-lt"/>
              </a:rPr>
              <a:t>en</a:t>
            </a:r>
            <a:r>
              <a:rPr lang="en-US" b="1" dirty="0">
                <a:ea typeface="+mn-lt"/>
                <a:cs typeface="+mn-lt"/>
              </a:rPr>
              <a:t> </a:t>
            </a:r>
            <a:r>
              <a:rPr lang="en-US" b="1" dirty="0" err="1">
                <a:ea typeface="+mn-lt"/>
                <a:cs typeface="+mn-lt"/>
              </a:rPr>
              <a:t>spirale</a:t>
            </a:r>
            <a:r>
              <a:rPr lang="en-US" b="1" dirty="0">
                <a:ea typeface="+mn-lt"/>
                <a:cs typeface="+mn-lt"/>
              </a:rPr>
              <a:t> </a:t>
            </a:r>
            <a:r>
              <a:rPr lang="en-US" b="1" dirty="0" err="1">
                <a:ea typeface="+mn-lt"/>
                <a:cs typeface="+mn-lt"/>
              </a:rPr>
              <a:t>hypnotique</a:t>
            </a:r>
            <a:r>
              <a:rPr lang="en-US" b="1" dirty="0">
                <a:ea typeface="+mn-lt"/>
                <a:cs typeface="+mn-lt"/>
              </a:rPr>
              <a:t> à </a:t>
            </a:r>
            <a:r>
              <a:rPr lang="en-US" b="1" dirty="0" err="1">
                <a:ea typeface="+mn-lt"/>
                <a:cs typeface="+mn-lt"/>
              </a:rPr>
              <a:t>partir</a:t>
            </a:r>
            <a:r>
              <a:rPr lang="en-US" b="1" dirty="0">
                <a:ea typeface="+mn-lt"/>
                <a:cs typeface="+mn-lt"/>
              </a:rPr>
              <a:t> d’un simple </a:t>
            </a:r>
            <a:r>
              <a:rPr lang="en-US" b="1" dirty="0" err="1">
                <a:ea typeface="+mn-lt"/>
                <a:cs typeface="+mn-lt"/>
              </a:rPr>
              <a:t>tuyau</a:t>
            </a:r>
            <a:r>
              <a:rPr lang="en-US" b="1" dirty="0">
                <a:ea typeface="+mn-lt"/>
                <a:cs typeface="+mn-lt"/>
              </a:rPr>
              <a:t> de douche. 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82619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CF0CF52-7D90-C3AA-604A-7856E4F945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856" y="542252"/>
            <a:ext cx="8309018" cy="577017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37F83A5-25FD-2A2A-67A7-24E46F3FE329}"/>
              </a:ext>
            </a:extLst>
          </p:cNvPr>
          <p:cNvSpPr txBox="1"/>
          <p:nvPr/>
        </p:nvSpPr>
        <p:spPr>
          <a:xfrm>
            <a:off x="8772524" y="4018817"/>
            <a:ext cx="3308349" cy="230832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 dirty="0">
                <a:ea typeface="+mn-lt"/>
                <a:cs typeface="+mn-lt"/>
              </a:rPr>
              <a:t>Joseph </a:t>
            </a:r>
            <a:r>
              <a:rPr lang="en-US" b="1" dirty="0" err="1">
                <a:ea typeface="+mn-lt"/>
                <a:cs typeface="+mn-lt"/>
              </a:rPr>
              <a:t>Nicéphore</a:t>
            </a:r>
            <a:r>
              <a:rPr lang="en-US" b="1" dirty="0">
                <a:ea typeface="+mn-lt"/>
                <a:cs typeface="+mn-lt"/>
              </a:rPr>
              <a:t> </a:t>
            </a:r>
            <a:r>
              <a:rPr lang="en-US" b="1" dirty="0" err="1">
                <a:ea typeface="+mn-lt"/>
                <a:cs typeface="+mn-lt"/>
              </a:rPr>
              <a:t>Niépce</a:t>
            </a:r>
            <a:r>
              <a:rPr lang="en-US" b="1" dirty="0">
                <a:ea typeface="+mn-lt"/>
                <a:cs typeface="+mn-lt"/>
              </a:rPr>
              <a:t>, </a:t>
            </a:r>
            <a:r>
              <a:rPr lang="en-US" b="1" i="1" dirty="0">
                <a:ea typeface="+mn-lt"/>
                <a:cs typeface="+mn-lt"/>
              </a:rPr>
              <a:t>Point de </a:t>
            </a:r>
            <a:r>
              <a:rPr lang="en-US" b="1" i="1" dirty="0" err="1">
                <a:ea typeface="+mn-lt"/>
                <a:cs typeface="+mn-lt"/>
              </a:rPr>
              <a:t>vue</a:t>
            </a:r>
            <a:r>
              <a:rPr lang="en-US" b="1" i="1" dirty="0">
                <a:ea typeface="+mn-lt"/>
                <a:cs typeface="+mn-lt"/>
              </a:rPr>
              <a:t> du Gras</a:t>
            </a:r>
            <a:r>
              <a:rPr lang="en-US" b="1" dirty="0">
                <a:ea typeface="+mn-lt"/>
                <a:cs typeface="+mn-lt"/>
              </a:rPr>
              <a:t>, 1827. </a:t>
            </a:r>
            <a:br>
              <a:rPr lang="en-US" b="1" dirty="0">
                <a:ea typeface="+mn-lt"/>
                <a:cs typeface="+mn-lt"/>
              </a:rPr>
            </a:br>
            <a:br>
              <a:rPr lang="en-US" b="1" dirty="0">
                <a:ea typeface="+mn-lt"/>
                <a:cs typeface="+mn-lt"/>
              </a:rPr>
            </a:br>
            <a:r>
              <a:rPr lang="en-US" b="1" dirty="0" err="1">
                <a:ea typeface="+mn-lt"/>
                <a:cs typeface="+mn-lt"/>
              </a:rPr>
              <a:t>Produite</a:t>
            </a:r>
            <a:r>
              <a:rPr lang="en-US" b="1" dirty="0">
                <a:ea typeface="+mn-lt"/>
                <a:cs typeface="+mn-lt"/>
              </a:rPr>
              <a:t> avec le </a:t>
            </a:r>
            <a:r>
              <a:rPr lang="en-US" b="1" dirty="0" err="1">
                <a:ea typeface="+mn-lt"/>
                <a:cs typeface="+mn-lt"/>
              </a:rPr>
              <a:t>procéde</a:t>
            </a:r>
            <a:r>
              <a:rPr lang="en-US" b="1" dirty="0">
                <a:ea typeface="+mn-lt"/>
                <a:cs typeface="+mn-lt"/>
              </a:rPr>
              <a:t>́ de </a:t>
            </a:r>
            <a:r>
              <a:rPr lang="en-US" b="1" dirty="0" err="1">
                <a:ea typeface="+mn-lt"/>
                <a:cs typeface="+mn-lt"/>
              </a:rPr>
              <a:t>l’héliographie</a:t>
            </a:r>
            <a:r>
              <a:rPr lang="en-US" b="1" dirty="0">
                <a:ea typeface="+mn-lt"/>
                <a:cs typeface="+mn-lt"/>
              </a:rPr>
              <a:t>, </a:t>
            </a:r>
            <a:r>
              <a:rPr lang="en-US" b="1" dirty="0" err="1">
                <a:ea typeface="+mn-lt"/>
                <a:cs typeface="+mn-lt"/>
              </a:rPr>
              <a:t>cette</a:t>
            </a:r>
            <a:r>
              <a:rPr lang="en-US" b="1" dirty="0">
                <a:ea typeface="+mn-lt"/>
                <a:cs typeface="+mn-lt"/>
              </a:rPr>
              <a:t> </a:t>
            </a:r>
            <a:r>
              <a:rPr lang="en-US" b="1" dirty="0" err="1">
                <a:ea typeface="+mn-lt"/>
                <a:cs typeface="+mn-lt"/>
              </a:rPr>
              <a:t>vue</a:t>
            </a:r>
            <a:r>
              <a:rPr lang="en-US" b="1" dirty="0">
                <a:ea typeface="+mn-lt"/>
                <a:cs typeface="+mn-lt"/>
              </a:rPr>
              <a:t> </a:t>
            </a:r>
            <a:r>
              <a:rPr lang="en-US" b="1" dirty="0" err="1">
                <a:ea typeface="+mn-lt"/>
                <a:cs typeface="+mn-lt"/>
              </a:rPr>
              <a:t>est</a:t>
            </a:r>
            <a:r>
              <a:rPr lang="en-US" b="1" dirty="0">
                <a:ea typeface="+mn-lt"/>
                <a:cs typeface="+mn-lt"/>
              </a:rPr>
              <a:t> </a:t>
            </a:r>
            <a:r>
              <a:rPr lang="en-US" b="1" dirty="0" err="1">
                <a:ea typeface="+mn-lt"/>
                <a:cs typeface="+mn-lt"/>
              </a:rPr>
              <a:t>considérée</a:t>
            </a:r>
            <a:r>
              <a:rPr lang="en-US" b="1" dirty="0">
                <a:ea typeface="+mn-lt"/>
                <a:cs typeface="+mn-lt"/>
              </a:rPr>
              <a:t> </a:t>
            </a:r>
            <a:r>
              <a:rPr lang="en-US" b="1" dirty="0" err="1">
                <a:ea typeface="+mn-lt"/>
                <a:cs typeface="+mn-lt"/>
              </a:rPr>
              <a:t>comme</a:t>
            </a:r>
            <a:r>
              <a:rPr lang="en-US" b="1" dirty="0">
                <a:ea typeface="+mn-lt"/>
                <a:cs typeface="+mn-lt"/>
              </a:rPr>
              <a:t> la </a:t>
            </a:r>
            <a:r>
              <a:rPr lang="en-US" b="1" dirty="0" err="1">
                <a:ea typeface="+mn-lt"/>
                <a:cs typeface="+mn-lt"/>
              </a:rPr>
              <a:t>première</a:t>
            </a:r>
            <a:r>
              <a:rPr lang="en-US" b="1" dirty="0">
                <a:ea typeface="+mn-lt"/>
                <a:cs typeface="+mn-lt"/>
              </a:rPr>
              <a:t> image </a:t>
            </a:r>
            <a:r>
              <a:rPr lang="en-US" b="1" dirty="0" err="1">
                <a:ea typeface="+mn-lt"/>
                <a:cs typeface="+mn-lt"/>
              </a:rPr>
              <a:t>photographique</a:t>
            </a:r>
            <a:r>
              <a:rPr lang="en-US" b="1" dirty="0">
                <a:ea typeface="+mn-lt"/>
                <a:cs typeface="+mn-lt"/>
              </a:rPr>
              <a:t> </a:t>
            </a:r>
            <a:r>
              <a:rPr lang="en-US" b="1" dirty="0" err="1">
                <a:ea typeface="+mn-lt"/>
                <a:cs typeface="+mn-lt"/>
              </a:rPr>
              <a:t>permanente</a:t>
            </a:r>
            <a:r>
              <a:rPr lang="en-US" b="1" dirty="0">
                <a:ea typeface="+mn-lt"/>
                <a:cs typeface="+mn-lt"/>
              </a:rPr>
              <a:t>. 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67869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erson in a striped dress holding a camera&#10;&#10;Description automatically generated">
            <a:extLst>
              <a:ext uri="{FF2B5EF4-FFF2-40B4-BE49-F238E27FC236}">
                <a16:creationId xmlns:a16="http://schemas.microsoft.com/office/drawing/2014/main" id="{2146BC7A-0717-E5AC-345C-978D76EBB6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2789" y="372222"/>
            <a:ext cx="3986880" cy="611176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2DF3771-D9E5-4A3B-3EC3-8F0663489FF3}"/>
              </a:ext>
            </a:extLst>
          </p:cNvPr>
          <p:cNvSpPr txBox="1"/>
          <p:nvPr/>
        </p:nvSpPr>
        <p:spPr>
          <a:xfrm>
            <a:off x="5079563" y="4729661"/>
            <a:ext cx="4137461" cy="175432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 dirty="0">
                <a:ea typeface="+mn-lt"/>
                <a:cs typeface="+mn-lt"/>
              </a:rPr>
              <a:t>Eastman Kodak Company, « Take a Kodak with you [</a:t>
            </a:r>
            <a:r>
              <a:rPr lang="en-US" b="1" dirty="0" err="1">
                <a:ea typeface="+mn-lt"/>
                <a:cs typeface="+mn-lt"/>
              </a:rPr>
              <a:t>Prenez</a:t>
            </a:r>
            <a:r>
              <a:rPr lang="en-US" b="1" dirty="0">
                <a:ea typeface="+mn-lt"/>
                <a:cs typeface="+mn-lt"/>
              </a:rPr>
              <a:t> un Kodak avec </a:t>
            </a:r>
            <a:r>
              <a:rPr lang="en-US" b="1" dirty="0" err="1">
                <a:ea typeface="+mn-lt"/>
                <a:cs typeface="+mn-lt"/>
              </a:rPr>
              <a:t>vous</a:t>
            </a:r>
            <a:r>
              <a:rPr lang="en-US" b="1" dirty="0">
                <a:ea typeface="+mn-lt"/>
                <a:cs typeface="+mn-lt"/>
              </a:rPr>
              <a:t>] », date inconnue. </a:t>
            </a:r>
            <a:br>
              <a:rPr lang="en-US" b="1" dirty="0">
                <a:ea typeface="+mn-lt"/>
                <a:cs typeface="+mn-lt"/>
              </a:rPr>
            </a:br>
            <a:br>
              <a:rPr lang="en-US" b="1" dirty="0">
                <a:ea typeface="+mn-lt"/>
                <a:cs typeface="+mn-lt"/>
              </a:rPr>
            </a:br>
            <a:r>
              <a:rPr lang="en-US" b="1" dirty="0">
                <a:ea typeface="+mn-lt"/>
                <a:cs typeface="+mn-lt"/>
              </a:rPr>
              <a:t>Ce type de </a:t>
            </a:r>
            <a:r>
              <a:rPr lang="en-US" b="1" dirty="0" err="1">
                <a:ea typeface="+mn-lt"/>
                <a:cs typeface="+mn-lt"/>
              </a:rPr>
              <a:t>publicite</a:t>
            </a:r>
            <a:r>
              <a:rPr lang="en-US" b="1" dirty="0">
                <a:ea typeface="+mn-lt"/>
                <a:cs typeface="+mn-lt"/>
              </a:rPr>
              <a:t>́ </a:t>
            </a:r>
            <a:r>
              <a:rPr lang="en-US" b="1" dirty="0" err="1">
                <a:ea typeface="+mn-lt"/>
                <a:cs typeface="+mn-lt"/>
              </a:rPr>
              <a:t>illustrée</a:t>
            </a:r>
            <a:r>
              <a:rPr lang="en-US" b="1" dirty="0">
                <a:ea typeface="+mn-lt"/>
                <a:cs typeface="+mn-lt"/>
              </a:rPr>
              <a:t> </a:t>
            </a:r>
            <a:r>
              <a:rPr lang="en-US" b="1" dirty="0" err="1">
                <a:ea typeface="+mn-lt"/>
                <a:cs typeface="+mn-lt"/>
              </a:rPr>
              <a:t>était</a:t>
            </a:r>
            <a:r>
              <a:rPr lang="en-US" b="1" dirty="0">
                <a:ea typeface="+mn-lt"/>
                <a:cs typeface="+mn-lt"/>
              </a:rPr>
              <a:t> </a:t>
            </a:r>
            <a:r>
              <a:rPr lang="en-US" b="1" dirty="0" err="1">
                <a:ea typeface="+mn-lt"/>
                <a:cs typeface="+mn-lt"/>
              </a:rPr>
              <a:t>très</a:t>
            </a:r>
            <a:r>
              <a:rPr lang="en-US" b="1" dirty="0">
                <a:ea typeface="+mn-lt"/>
                <a:cs typeface="+mn-lt"/>
              </a:rPr>
              <a:t> </a:t>
            </a:r>
            <a:r>
              <a:rPr lang="en-US" b="1" dirty="0" err="1">
                <a:ea typeface="+mn-lt"/>
                <a:cs typeface="+mn-lt"/>
              </a:rPr>
              <a:t>populaire</a:t>
            </a:r>
            <a:r>
              <a:rPr lang="en-US" b="1" dirty="0">
                <a:ea typeface="+mn-lt"/>
                <a:cs typeface="+mn-lt"/>
              </a:rPr>
              <a:t> </a:t>
            </a:r>
            <a:r>
              <a:rPr lang="en-US" b="1" dirty="0" err="1">
                <a:ea typeface="+mn-lt"/>
                <a:cs typeface="+mn-lt"/>
              </a:rPr>
              <a:t>avant</a:t>
            </a:r>
            <a:r>
              <a:rPr lang="en-US" b="1" dirty="0">
                <a:ea typeface="+mn-lt"/>
                <a:cs typeface="+mn-lt"/>
              </a:rPr>
              <a:t> les </a:t>
            </a:r>
            <a:r>
              <a:rPr lang="en-US" b="1" dirty="0" err="1">
                <a:ea typeface="+mn-lt"/>
                <a:cs typeface="+mn-lt"/>
              </a:rPr>
              <a:t>années</a:t>
            </a:r>
            <a:r>
              <a:rPr lang="en-US" b="1" dirty="0">
                <a:ea typeface="+mn-lt"/>
                <a:cs typeface="+mn-lt"/>
              </a:rPr>
              <a:t> 1920. </a:t>
            </a:r>
            <a:endParaRPr lang="en-US" b="1" dirty="0">
              <a:latin typeface="Aptos"/>
              <a:ea typeface="+mn-lt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970362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oup of women and a child&#10;&#10;Description automatically generated">
            <a:extLst>
              <a:ext uri="{FF2B5EF4-FFF2-40B4-BE49-F238E27FC236}">
                <a16:creationId xmlns:a16="http://schemas.microsoft.com/office/drawing/2014/main" id="{9DB0AA22-7FC6-B548-BA40-F9ED44E4BE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831" y="272486"/>
            <a:ext cx="4407407" cy="632197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3BF8D7F-AC59-49D3-5DED-A7FC784E2B2B}"/>
              </a:ext>
            </a:extLst>
          </p:cNvPr>
          <p:cNvSpPr txBox="1"/>
          <p:nvPr/>
        </p:nvSpPr>
        <p:spPr>
          <a:xfrm>
            <a:off x="5021052" y="5104670"/>
            <a:ext cx="4268997" cy="147732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 dirty="0">
                <a:ea typeface="+mn-lt"/>
                <a:cs typeface="+mn-lt"/>
              </a:rPr>
              <a:t>Ethel M’Clellan Plummer, couverture de </a:t>
            </a:r>
            <a:r>
              <a:rPr lang="en-US" b="1" i="1" dirty="0">
                <a:ea typeface="+mn-lt"/>
                <a:cs typeface="+mn-lt"/>
              </a:rPr>
              <a:t>Vanity Fair</a:t>
            </a:r>
            <a:r>
              <a:rPr lang="en-US" b="1" dirty="0">
                <a:ea typeface="+mn-lt"/>
                <a:cs typeface="+mn-lt"/>
              </a:rPr>
              <a:t>, </a:t>
            </a:r>
            <a:r>
              <a:rPr lang="en-US" b="1" dirty="0" err="1">
                <a:ea typeface="+mn-lt"/>
                <a:cs typeface="+mn-lt"/>
              </a:rPr>
              <a:t>juin</a:t>
            </a:r>
            <a:r>
              <a:rPr lang="en-US" b="1" dirty="0">
                <a:ea typeface="+mn-lt"/>
                <a:cs typeface="+mn-lt"/>
              </a:rPr>
              <a:t> 1914. </a:t>
            </a:r>
          </a:p>
          <a:p>
            <a:endParaRPr lang="en-US" b="1" dirty="0">
              <a:ea typeface="+mn-lt"/>
              <a:cs typeface="+mn-lt"/>
            </a:endParaRPr>
          </a:p>
          <a:p>
            <a:r>
              <a:rPr lang="en-US" b="1" dirty="0">
                <a:ea typeface="+mn-lt"/>
                <a:cs typeface="+mn-lt"/>
              </a:rPr>
              <a:t>De 1913 à 1936, </a:t>
            </a:r>
            <a:r>
              <a:rPr lang="en-US" b="1" dirty="0" err="1">
                <a:ea typeface="+mn-lt"/>
                <a:cs typeface="+mn-lt"/>
              </a:rPr>
              <a:t>ce</a:t>
            </a:r>
            <a:r>
              <a:rPr lang="en-US" b="1" dirty="0">
                <a:ea typeface="+mn-lt"/>
                <a:cs typeface="+mn-lt"/>
              </a:rPr>
              <a:t> magazine </a:t>
            </a:r>
            <a:r>
              <a:rPr lang="en-US" b="1" dirty="0" err="1">
                <a:ea typeface="+mn-lt"/>
                <a:cs typeface="+mn-lt"/>
              </a:rPr>
              <a:t>publie</a:t>
            </a:r>
            <a:r>
              <a:rPr lang="en-US" b="1" dirty="0">
                <a:ea typeface="+mn-lt"/>
                <a:cs typeface="+mn-lt"/>
              </a:rPr>
              <a:t> de la </a:t>
            </a:r>
            <a:r>
              <a:rPr lang="en-US" b="1" dirty="0" err="1">
                <a:ea typeface="+mn-lt"/>
                <a:cs typeface="+mn-lt"/>
              </a:rPr>
              <a:t>littérature</a:t>
            </a:r>
            <a:r>
              <a:rPr lang="en-US" b="1" dirty="0">
                <a:ea typeface="+mn-lt"/>
                <a:cs typeface="+mn-lt"/>
              </a:rPr>
              <a:t> et des critiques d’art. </a:t>
            </a:r>
          </a:p>
        </p:txBody>
      </p:sp>
    </p:spTree>
    <p:extLst>
      <p:ext uri="{BB962C8B-B14F-4D97-AF65-F5344CB8AC3E}">
        <p14:creationId xmlns:p14="http://schemas.microsoft.com/office/powerpoint/2010/main" val="65869750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 panose="020B00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b884e287-1c92-49cc-a912-5a08e8450b7f">
      <Terms xmlns="http://schemas.microsoft.com/office/infopath/2007/PartnerControls"/>
    </lcf76f155ced4ddcb4097134ff3c332f>
    <TaxCatchAll xmlns="601693fa-2c38-4f6a-b983-c4972dc09c08" xsi:nil="true"/>
    <SharedWithUsers xmlns="601693fa-2c38-4f6a-b983-c4972dc09c08">
      <UserInfo>
        <DisplayName>Victoria Nolte</DisplayName>
        <AccountId>24</AccountId>
        <AccountType/>
      </UserInfo>
      <UserInfo>
        <DisplayName>Emma Doubt</DisplayName>
        <AccountId>19</AccountId>
        <AccountType/>
      </UserInfo>
      <UserInfo>
        <DisplayName>Nathan Kelly</DisplayName>
        <AccountId>6</AccountId>
        <AccountType/>
      </UserInfo>
      <UserInfo>
        <DisplayName>Annie Champagne</DisplayName>
        <AccountId>44</AccountId>
        <AccountType/>
      </UserInfo>
    </SharedWithUsers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EC1559729746146ADD1374E4EEBB78A" ma:contentTypeVersion="14" ma:contentTypeDescription="Create a new document." ma:contentTypeScope="" ma:versionID="0cffa3999c2abccbdef86bc97f2b2c6a">
  <xsd:schema xmlns:xsd="http://www.w3.org/2001/XMLSchema" xmlns:xs="http://www.w3.org/2001/XMLSchema" xmlns:p="http://schemas.microsoft.com/office/2006/metadata/properties" xmlns:ns2="b884e287-1c92-49cc-a912-5a08e8450b7f" xmlns:ns3="601693fa-2c38-4f6a-b983-c4972dc09c08" targetNamespace="http://schemas.microsoft.com/office/2006/metadata/properties" ma:root="true" ma:fieldsID="da4e9faf56066624d17396140ea6a00e" ns2:_="" ns3:_="">
    <xsd:import namespace="b884e287-1c92-49cc-a912-5a08e8450b7f"/>
    <xsd:import namespace="601693fa-2c38-4f6a-b983-c4972dc09c0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884e287-1c92-49cc-a912-5a08e8450b7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6" nillable="true" ma:taxonomy="true" ma:internalName="lcf76f155ced4ddcb4097134ff3c332f" ma:taxonomyFieldName="MediaServiceImageTags" ma:displayName="Image Tags" ma:readOnly="false" ma:fieldId="{5cf76f15-5ced-4ddc-b409-7134ff3c332f}" ma:taxonomyMulti="true" ma:sspId="276a38e6-a3f4-46a8-b767-39b2e58ea34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01693fa-2c38-4f6a-b983-c4972dc09c08" elementFormDefault="qualified">
    <xsd:import namespace="http://schemas.microsoft.com/office/2006/documentManagement/types"/>
    <xsd:import namespace="http://schemas.microsoft.com/office/infopath/2007/PartnerControls"/>
    <xsd:element name="TaxCatchAll" ma:index="17" nillable="true" ma:displayName="Taxonomy Catch All Column" ma:hidden="true" ma:list="{a226b552-a80e-4304-b7d0-b61cf7eb81a9}" ma:internalName="TaxCatchAll" ma:showField="CatchAllData" ma:web="601693fa-2c38-4f6a-b983-c4972dc09c0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3DBB04B-D52E-4EBE-8CB4-6A9779F184B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406DB3A-FF79-4686-87EF-EB8EE9097A6C}">
  <ds:schemaRefs>
    <ds:schemaRef ds:uri="http://schemas.microsoft.com/office/2006/metadata/properties"/>
    <ds:schemaRef ds:uri="http://schemas.microsoft.com/office/infopath/2007/PartnerControls"/>
    <ds:schemaRef ds:uri="b884e287-1c92-49cc-a912-5a08e8450b7f"/>
    <ds:schemaRef ds:uri="601693fa-2c38-4f6a-b983-c4972dc09c08"/>
  </ds:schemaRefs>
</ds:datastoreItem>
</file>

<file path=customXml/itemProps3.xml><?xml version="1.0" encoding="utf-8"?>
<ds:datastoreItem xmlns:ds="http://schemas.openxmlformats.org/officeDocument/2006/customXml" ds:itemID="{6B5839D5-5209-494D-8790-1D746F33DFF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884e287-1c92-49cc-a912-5a08e8450b7f"/>
    <ds:schemaRef ds:uri="601693fa-2c38-4f6a-b983-c4972dc09c0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88</TotalTime>
  <Words>1274</Words>
  <Application>Microsoft Macintosh PowerPoint</Application>
  <PresentationFormat>Widescreen</PresentationFormat>
  <Paragraphs>89</Paragraphs>
  <Slides>34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9" baseType="lpstr">
      <vt:lpstr>Aptos</vt:lpstr>
      <vt:lpstr>Aptos Display</vt:lpstr>
      <vt:lpstr>Arial</vt:lpstr>
      <vt:lpstr>Helvetica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Annie</dc:creator>
  <cp:lastModifiedBy>Emma Doubt</cp:lastModifiedBy>
  <cp:revision>665</cp:revision>
  <dcterms:created xsi:type="dcterms:W3CDTF">2024-03-01T19:39:23Z</dcterms:created>
  <dcterms:modified xsi:type="dcterms:W3CDTF">2024-03-06T19:57:25Z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0x0101001EC1559729746146ADD1374E4EEBB78A</vt:lpwstr>
  </property>
</Properties>
</file>