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99" r:id="rId2"/>
    <p:sldId id="258" r:id="rId3"/>
    <p:sldId id="293" r:id="rId4"/>
    <p:sldId id="260" r:id="rId5"/>
    <p:sldId id="262" r:id="rId6"/>
    <p:sldId id="263" r:id="rId7"/>
    <p:sldId id="273" r:id="rId8"/>
    <p:sldId id="271" r:id="rId9"/>
    <p:sldId id="272" r:id="rId10"/>
    <p:sldId id="269" r:id="rId11"/>
    <p:sldId id="270" r:id="rId12"/>
    <p:sldId id="267" r:id="rId13"/>
    <p:sldId id="278" r:id="rId14"/>
    <p:sldId id="276" r:id="rId15"/>
    <p:sldId id="275" r:id="rId16"/>
    <p:sldId id="277" r:id="rId17"/>
    <p:sldId id="279" r:id="rId18"/>
    <p:sldId id="286" r:id="rId19"/>
    <p:sldId id="283" r:id="rId20"/>
    <p:sldId id="281" r:id="rId21"/>
    <p:sldId id="282" r:id="rId22"/>
    <p:sldId id="300" r:id="rId23"/>
    <p:sldId id="280" r:id="rId24"/>
    <p:sldId id="290" r:id="rId25"/>
    <p:sldId id="291" r:id="rId26"/>
    <p:sldId id="292" r:id="rId27"/>
    <p:sldId id="287" r:id="rId28"/>
    <p:sldId id="288" r:id="rId29"/>
    <p:sldId id="289" r:id="rId30"/>
    <p:sldId id="295" r:id="rId31"/>
    <p:sldId id="294" r:id="rId32"/>
    <p:sldId id="296" r:id="rId33"/>
    <p:sldId id="297" r:id="rId34"/>
    <p:sldId id="29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3D04FA-A479-F053-FD81-7D4313AEA2FE}" v="1259" dt="2024-03-01T22:07:55.0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>
        <p:scale>
          <a:sx n="110" d="100"/>
          <a:sy n="110" d="100"/>
        </p:scale>
        <p:origin x="376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01BD0-E247-F649-9802-CC0FC3578A90}" type="datetimeFigureOut">
              <a:rPr lang="en-US" smtClean="0"/>
              <a:t>3/6/24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786AA-BCBF-EB4D-9EB9-09DC693BF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70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786AA-BCBF-EB4D-9EB9-09DC693BFCD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55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7E4CBF-03AA-A6F9-1E49-26D5B1D7772D}"/>
              </a:ext>
            </a:extLst>
          </p:cNvPr>
          <p:cNvSpPr txBox="1"/>
          <p:nvPr/>
        </p:nvSpPr>
        <p:spPr>
          <a:xfrm>
            <a:off x="8284111" y="5196650"/>
            <a:ext cx="31939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6" name="Picture 5" descr="A close-up of a person holding a cup&#10;&#10;Description automatically generated">
            <a:extLst>
              <a:ext uri="{FF2B5EF4-FFF2-40B4-BE49-F238E27FC236}">
                <a16:creationId xmlns:a16="http://schemas.microsoft.com/office/drawing/2014/main" id="{96CEC453-C2C5-F711-87EA-341577053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" y="0"/>
            <a:ext cx="12177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00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photo of two women&#10;&#10;Description automatically generated">
            <a:extLst>
              <a:ext uri="{FF2B5EF4-FFF2-40B4-BE49-F238E27FC236}">
                <a16:creationId xmlns:a16="http://schemas.microsoft.com/office/drawing/2014/main" id="{F844CB88-2A38-D57A-2EFE-CA0DBECC7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86" y="222097"/>
            <a:ext cx="5174270" cy="63351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BECCF6-9019-4F32-B1B4-2DDA0BAA5528}"/>
              </a:ext>
            </a:extLst>
          </p:cNvPr>
          <p:cNvSpPr txBox="1"/>
          <p:nvPr/>
        </p:nvSpPr>
        <p:spPr>
          <a:xfrm>
            <a:off x="5880671" y="5818543"/>
            <a:ext cx="353438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From left: Photograph of an unidentified person and Meta G. Watkins (Margaret Watkins). </a:t>
            </a:r>
            <a:endParaRPr lang="en-US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840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ook cover with a person in a hat&#10;&#10;Description automatically generated">
            <a:extLst>
              <a:ext uri="{FF2B5EF4-FFF2-40B4-BE49-F238E27FC236}">
                <a16:creationId xmlns:a16="http://schemas.microsoft.com/office/drawing/2014/main" id="{A93FE56D-92AA-9DB7-C160-EBD4F1841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45" y="239526"/>
            <a:ext cx="4301829" cy="63745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94E58C-4C5D-4EC0-81A0-E3FDA9929BE4}"/>
              </a:ext>
            </a:extLst>
          </p:cNvPr>
          <p:cNvSpPr txBox="1"/>
          <p:nvPr/>
        </p:nvSpPr>
        <p:spPr>
          <a:xfrm>
            <a:off x="5048578" y="5229055"/>
            <a:ext cx="3193914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Poster for the film </a:t>
            </a:r>
          </a:p>
          <a:p>
            <a:r>
              <a:rPr lang="en-US" sz="14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Archive Traces: Margaret Watkins Photographer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poster design by Sarah </a:t>
            </a:r>
            <a:r>
              <a:rPr lang="en-US" sz="1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Dinnick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film directed by Mary O’Connor and Katherine Tweedie, 2022. </a:t>
            </a:r>
          </a:p>
        </p:txBody>
      </p:sp>
    </p:spTree>
    <p:extLst>
      <p:ext uri="{BB962C8B-B14F-4D97-AF65-F5344CB8AC3E}">
        <p14:creationId xmlns:p14="http://schemas.microsoft.com/office/powerpoint/2010/main" val="1946557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lhouette of a person standing under a roof&#10;&#10;Description automatically generated">
            <a:extLst>
              <a:ext uri="{FF2B5EF4-FFF2-40B4-BE49-F238E27FC236}">
                <a16:creationId xmlns:a16="http://schemas.microsoft.com/office/drawing/2014/main" id="{2519A92B-ADC7-9001-045C-23317A41E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69" y="392318"/>
            <a:ext cx="4397283" cy="60723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56C73C-61F4-514C-65C9-726E9E7C8899}"/>
              </a:ext>
            </a:extLst>
          </p:cNvPr>
          <p:cNvSpPr txBox="1"/>
          <p:nvPr/>
        </p:nvSpPr>
        <p:spPr>
          <a:xfrm>
            <a:off x="5041781" y="4648787"/>
            <a:ext cx="2504913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Margaret Watkins, </a:t>
            </a:r>
          </a:p>
          <a:p>
            <a:r>
              <a:rPr lang="en-US" sz="14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Untitled [Construction, Glasgow]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1928–38. Watkins used the beams and towers of Glasgow’s industrial buildings </a:t>
            </a:r>
          </a:p>
          <a:p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 patterns in her photographs. </a:t>
            </a:r>
          </a:p>
        </p:txBody>
      </p:sp>
    </p:spTree>
    <p:extLst>
      <p:ext uri="{BB962C8B-B14F-4D97-AF65-F5344CB8AC3E}">
        <p14:creationId xmlns:p14="http://schemas.microsoft.com/office/powerpoint/2010/main" val="3473493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nk with a faucet and a bowl and a pitcher&#10;&#10;Description automatically generated">
            <a:extLst>
              <a:ext uri="{FF2B5EF4-FFF2-40B4-BE49-F238E27FC236}">
                <a16:creationId xmlns:a16="http://schemas.microsoft.com/office/drawing/2014/main" id="{901D2091-4BED-621D-D17B-8CA5CC145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052" y="324437"/>
            <a:ext cx="4723267" cy="62037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6CB79D-C945-0009-2C60-479E05F285E0}"/>
              </a:ext>
            </a:extLst>
          </p:cNvPr>
          <p:cNvSpPr txBox="1"/>
          <p:nvPr/>
        </p:nvSpPr>
        <p:spPr>
          <a:xfrm>
            <a:off x="4516326" y="3715170"/>
            <a:ext cx="237715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b="1" dirty="0">
              <a:latin typeface="Helvetica"/>
            </a:endParaRPr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F67E73-9C14-824F-4E10-35A8E5D0FBDA}"/>
              </a:ext>
            </a:extLst>
          </p:cNvPr>
          <p:cNvSpPr txBox="1"/>
          <p:nvPr/>
        </p:nvSpPr>
        <p:spPr>
          <a:xfrm>
            <a:off x="4672336" y="4712286"/>
            <a:ext cx="2221148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Margaret Watkins, </a:t>
            </a:r>
            <a:r>
              <a:rPr lang="en-US" sz="14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Kitchen Sink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1919. One of Watkins’s most famous works, this photo of her own sink is framed around a milk bottle and chipped crockery.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666863-939B-F933-02C7-C8D4125CA0DD}"/>
              </a:ext>
            </a:extLst>
          </p:cNvPr>
          <p:cNvSpPr txBox="1"/>
          <p:nvPr/>
        </p:nvSpPr>
        <p:spPr>
          <a:xfrm>
            <a:off x="310551" y="32492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Learning Activity #1 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946330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owel on a sink&#10;&#10;Description automatically generated">
            <a:extLst>
              <a:ext uri="{FF2B5EF4-FFF2-40B4-BE49-F238E27FC236}">
                <a16:creationId xmlns:a16="http://schemas.microsoft.com/office/drawing/2014/main" id="{71618BF0-F9EF-A87B-3DD4-3A02D4946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915" y="377064"/>
            <a:ext cx="4643635" cy="60986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EBD635-BCE7-727D-4E2B-59934FC53D93}"/>
              </a:ext>
            </a:extLst>
          </p:cNvPr>
          <p:cNvSpPr txBox="1"/>
          <p:nvPr/>
        </p:nvSpPr>
        <p:spPr>
          <a:xfrm>
            <a:off x="4370739" y="4875254"/>
            <a:ext cx="2666669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Margaret Watkins, </a:t>
            </a:r>
            <a:r>
              <a:rPr lang="en-US" sz="14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Domestic Symphony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 1919. This photo balances curving patterns of eggs and a sink against a large patch of shadow, creating visual contrast.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C79C27-B53A-B93C-C3C1-468C97CB7DA5}"/>
              </a:ext>
            </a:extLst>
          </p:cNvPr>
          <p:cNvSpPr txBox="1"/>
          <p:nvPr/>
        </p:nvSpPr>
        <p:spPr>
          <a:xfrm>
            <a:off x="267419" y="32492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Learning Activity #1 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887363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knife on a wooden stand&#10;&#10;Description automatically generated">
            <a:extLst>
              <a:ext uri="{FF2B5EF4-FFF2-40B4-BE49-F238E27FC236}">
                <a16:creationId xmlns:a16="http://schemas.microsoft.com/office/drawing/2014/main" id="{2DA6B476-8176-67A1-1FEE-EC4A165AE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12" y="237696"/>
            <a:ext cx="4818774" cy="63876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2E8E95-9D1B-23EA-7549-9CDD9BA8BD35}"/>
              </a:ext>
            </a:extLst>
          </p:cNvPr>
          <p:cNvSpPr txBox="1"/>
          <p:nvPr/>
        </p:nvSpPr>
        <p:spPr>
          <a:xfrm>
            <a:off x="5318638" y="5671250"/>
            <a:ext cx="275617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Margaret Watkins, </a:t>
            </a:r>
            <a:r>
              <a:rPr lang="en-US" sz="14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Design – Angles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1919. This photograph appeared in </a:t>
            </a:r>
            <a:r>
              <a:rPr lang="en-US" sz="14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Vanity Fair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’s 1921 feature on Watkins. </a:t>
            </a:r>
            <a:endParaRPr lang="en-US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B95772-9E76-693C-7582-D3FC2258DCC2}"/>
              </a:ext>
            </a:extLst>
          </p:cNvPr>
          <p:cNvSpPr txBox="1"/>
          <p:nvPr/>
        </p:nvSpPr>
        <p:spPr>
          <a:xfrm>
            <a:off x="9080740" y="23866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Learning Activity #1 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102557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metal tray&#10;&#10;Description automatically generated">
            <a:extLst>
              <a:ext uri="{FF2B5EF4-FFF2-40B4-BE49-F238E27FC236}">
                <a16:creationId xmlns:a16="http://schemas.microsoft.com/office/drawing/2014/main" id="{D811D0A4-BB7C-49DC-E813-694B77C18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44" y="447370"/>
            <a:ext cx="7378573" cy="59541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2AEE76-5C89-A4B6-E9E8-6FCA724A2158}"/>
              </a:ext>
            </a:extLst>
          </p:cNvPr>
          <p:cNvSpPr txBox="1"/>
          <p:nvPr/>
        </p:nvSpPr>
        <p:spPr>
          <a:xfrm>
            <a:off x="7965894" y="5016484"/>
            <a:ext cx="2743200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Margaret Watkins,</a:t>
            </a:r>
            <a:r>
              <a:rPr lang="en-US" sz="14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Still Life – Circles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1919. Using ordinary kitchen dishes, this photo creates a composition of circles that resembles abstract painting. </a:t>
            </a:r>
            <a:endParaRPr lang="en-US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3DD98F-21A1-1D1A-4783-146F479A60A4}"/>
              </a:ext>
            </a:extLst>
          </p:cNvPr>
          <p:cNvSpPr txBox="1"/>
          <p:nvPr/>
        </p:nvSpPr>
        <p:spPr>
          <a:xfrm>
            <a:off x="8620664" y="19553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Learning Activity #1 </a:t>
            </a:r>
          </a:p>
        </p:txBody>
      </p:sp>
    </p:spTree>
    <p:extLst>
      <p:ext uri="{BB962C8B-B14F-4D97-AF65-F5344CB8AC3E}">
        <p14:creationId xmlns:p14="http://schemas.microsoft.com/office/powerpoint/2010/main" val="3411698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sign&#10;&#10;Description automatically generated">
            <a:extLst>
              <a:ext uri="{FF2B5EF4-FFF2-40B4-BE49-F238E27FC236}">
                <a16:creationId xmlns:a16="http://schemas.microsoft.com/office/drawing/2014/main" id="{AD7151D9-9B00-5089-7E82-E51E7A8B7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81" y="161251"/>
            <a:ext cx="4016611" cy="65321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981DB8-DC5C-CFAE-5696-82D316A09000}"/>
              </a:ext>
            </a:extLst>
          </p:cNvPr>
          <p:cNvSpPr txBox="1"/>
          <p:nvPr/>
        </p:nvSpPr>
        <p:spPr>
          <a:xfrm>
            <a:off x="8893834" y="25304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Learning Activity #2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ED4384-62D6-FD9E-EEAC-09FC5D64A3A9}"/>
              </a:ext>
            </a:extLst>
          </p:cNvPr>
          <p:cNvSpPr txBox="1"/>
          <p:nvPr/>
        </p:nvSpPr>
        <p:spPr>
          <a:xfrm>
            <a:off x="4712825" y="4958551"/>
            <a:ext cx="3030638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Advertisement for Woodbury’s Soap, “the first time you use it,” in the </a:t>
            </a:r>
            <a:r>
              <a:rPr lang="en-US" sz="14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New York Times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April 13, 1924. This advertisement features a photo by Watkins that emphasizes the soap’s visual appeal using contrasting shapes. </a:t>
            </a:r>
          </a:p>
        </p:txBody>
      </p:sp>
    </p:spTree>
    <p:extLst>
      <p:ext uri="{BB962C8B-B14F-4D97-AF65-F5344CB8AC3E}">
        <p14:creationId xmlns:p14="http://schemas.microsoft.com/office/powerpoint/2010/main" val="813523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ar of soap on a paper&#10;&#10;Description automatically generated">
            <a:extLst>
              <a:ext uri="{FF2B5EF4-FFF2-40B4-BE49-F238E27FC236}">
                <a16:creationId xmlns:a16="http://schemas.microsoft.com/office/drawing/2014/main" id="{E6A816F9-5110-2BF5-41FE-087408361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03" y="573218"/>
            <a:ext cx="7665023" cy="57176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568AA6-A75D-BAD6-BE74-792AAD90AD56}"/>
              </a:ext>
            </a:extLst>
          </p:cNvPr>
          <p:cNvSpPr txBox="1"/>
          <p:nvPr/>
        </p:nvSpPr>
        <p:spPr>
          <a:xfrm>
            <a:off x="9080740" y="35368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Learning Activity #2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0D8ECF-B2F0-C8BF-6D9A-EDE0CC04DD2F}"/>
              </a:ext>
            </a:extLst>
          </p:cNvPr>
          <p:cNvSpPr txBox="1"/>
          <p:nvPr/>
        </p:nvSpPr>
        <p:spPr>
          <a:xfrm>
            <a:off x="8266470" y="4905850"/>
            <a:ext cx="3180891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Margaret Watkins, </a:t>
            </a:r>
            <a:r>
              <a:rPr lang="en-US" sz="14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Study for an ‘Ad’ [Woodbury’s Soap]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1924. Designed to be used in an advertisement, this photo nevertheless resembles Watkins’s domestic still life photos. </a:t>
            </a:r>
          </a:p>
        </p:txBody>
      </p:sp>
    </p:spTree>
    <p:extLst>
      <p:ext uri="{BB962C8B-B14F-4D97-AF65-F5344CB8AC3E}">
        <p14:creationId xmlns:p14="http://schemas.microsoft.com/office/powerpoint/2010/main" val="3638505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erfume bottle&#10;&#10;Description automatically generated">
            <a:extLst>
              <a:ext uri="{FF2B5EF4-FFF2-40B4-BE49-F238E27FC236}">
                <a16:creationId xmlns:a16="http://schemas.microsoft.com/office/drawing/2014/main" id="{21ECBFF5-AC16-FE8D-EA8E-161602973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31" y="351895"/>
            <a:ext cx="4846939" cy="61511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61896F-3475-1C56-6D0B-3A9440DCF7CB}"/>
              </a:ext>
            </a:extLst>
          </p:cNvPr>
          <p:cNvSpPr txBox="1"/>
          <p:nvPr/>
        </p:nvSpPr>
        <p:spPr>
          <a:xfrm>
            <a:off x="9066362" y="13802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Learning Activity #2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738C54-41C4-1633-D076-4426BE00711D}"/>
              </a:ext>
            </a:extLst>
          </p:cNvPr>
          <p:cNvSpPr txBox="1"/>
          <p:nvPr/>
        </p:nvSpPr>
        <p:spPr>
          <a:xfrm>
            <a:off x="6019657" y="5118078"/>
            <a:ext cx="2858218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Margaret Watkins, </a:t>
            </a:r>
            <a:r>
              <a:rPr lang="en-US" sz="14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Untitled [Perfume atomizer Advertisement]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1924–28. This image’s circular structure complements the off-kilter shape of the perfume bottle. </a:t>
            </a:r>
            <a:endParaRPr lang="en-US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692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mirrors on a black cloth&#10;&#10;Description automatically generated">
            <a:extLst>
              <a:ext uri="{FF2B5EF4-FFF2-40B4-BE49-F238E27FC236}">
                <a16:creationId xmlns:a16="http://schemas.microsoft.com/office/drawing/2014/main" id="{46358FB2-3F14-24BB-9A49-C9520298E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43" y="490988"/>
            <a:ext cx="7850000" cy="58688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299E08-A072-18B8-F213-36854C60A173}"/>
              </a:ext>
            </a:extLst>
          </p:cNvPr>
          <p:cNvSpPr txBox="1"/>
          <p:nvPr/>
        </p:nvSpPr>
        <p:spPr>
          <a:xfrm>
            <a:off x="8284319" y="4974830"/>
            <a:ext cx="2711631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baseline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Margaret Watkins, </a:t>
            </a:r>
            <a:r>
              <a:rPr lang="en-US" sz="1400" b="1" i="1" baseline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Untitled [Still Life with Mirrors and Windows, NYC]</a:t>
            </a:r>
            <a:r>
              <a:rPr lang="en-US" sz="1400" b="1" baseline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1927. Watkins </a:t>
            </a:r>
            <a:r>
              <a:rPr lang="en-US" sz="1400" b="1" baseline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experimented with angles and geometry in works like this one. 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664815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mp with a shade&#10;&#10;Description automatically generated">
            <a:extLst>
              <a:ext uri="{FF2B5EF4-FFF2-40B4-BE49-F238E27FC236}">
                <a16:creationId xmlns:a16="http://schemas.microsoft.com/office/drawing/2014/main" id="{617A8FD2-9295-D271-DBB8-CC810AB4F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844" y="310822"/>
            <a:ext cx="4747931" cy="62431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699971-ADD7-5FCE-AF51-114C64C7EAD3}"/>
              </a:ext>
            </a:extLst>
          </p:cNvPr>
          <p:cNvSpPr txBox="1"/>
          <p:nvPr/>
        </p:nvSpPr>
        <p:spPr>
          <a:xfrm>
            <a:off x="310551" y="31055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Learning Activity #2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B0117C-F167-1AD0-FE01-A931401C0053}"/>
              </a:ext>
            </a:extLst>
          </p:cNvPr>
          <p:cNvSpPr txBox="1"/>
          <p:nvPr/>
        </p:nvSpPr>
        <p:spPr>
          <a:xfrm>
            <a:off x="4281504" y="5061250"/>
            <a:ext cx="2743200" cy="14927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Margaret Watkins, </a:t>
            </a:r>
            <a:r>
              <a:rPr lang="en-US" sz="14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Untitled [Lamp, study for Macy’s advertisement]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1925–27. The rays of light cutting across this photo play against the lampshade’s vertical folds. </a:t>
            </a:r>
          </a:p>
          <a:p>
            <a:endParaRPr lang="en-US" sz="700" dirty="0">
              <a:latin typeface="Wigrum"/>
            </a:endParaRPr>
          </a:p>
        </p:txBody>
      </p:sp>
    </p:spTree>
    <p:extLst>
      <p:ext uri="{BB962C8B-B14F-4D97-AF65-F5344CB8AC3E}">
        <p14:creationId xmlns:p14="http://schemas.microsoft.com/office/powerpoint/2010/main" val="3267655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r of boxes with a logo&#10;&#10;Description automatically generated">
            <a:extLst>
              <a:ext uri="{FF2B5EF4-FFF2-40B4-BE49-F238E27FC236}">
                <a16:creationId xmlns:a16="http://schemas.microsoft.com/office/drawing/2014/main" id="{F8A450BD-F07F-706A-2069-97CF4EF0B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71" y="225836"/>
            <a:ext cx="4805007" cy="6400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D0E10A-7B3D-7D49-43C4-AD761DFF52CB}"/>
              </a:ext>
            </a:extLst>
          </p:cNvPr>
          <p:cNvSpPr txBox="1"/>
          <p:nvPr/>
        </p:nvSpPr>
        <p:spPr>
          <a:xfrm>
            <a:off x="9141051" y="20860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Learning Activity #2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F30939-04C9-90C1-EA97-E7AD47530594}"/>
              </a:ext>
            </a:extLst>
          </p:cNvPr>
          <p:cNvSpPr txBox="1"/>
          <p:nvPr/>
        </p:nvSpPr>
        <p:spPr>
          <a:xfrm>
            <a:off x="5410255" y="5026198"/>
            <a:ext cx="2743200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Margaret Watkins, </a:t>
            </a:r>
            <a:r>
              <a:rPr lang="en-US" sz="14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Untitled [Johnson &amp; Johnson </a:t>
            </a:r>
            <a:r>
              <a:rPr lang="en-US" sz="14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Modess</a:t>
            </a:r>
            <a:r>
              <a:rPr lang="en-US" sz="14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sanitary napkin ad]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1924–28. Here, Watkins entices using only the product’s box, as was customary for sanitary napkin ads of the era. </a:t>
            </a:r>
            <a:endParaRPr lang="en-US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8495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cup and saucer&#10;&#10;Description automatically generated">
            <a:extLst>
              <a:ext uri="{FF2B5EF4-FFF2-40B4-BE49-F238E27FC236}">
                <a16:creationId xmlns:a16="http://schemas.microsoft.com/office/drawing/2014/main" id="{9582F0CF-C0C2-DA9C-A5DC-BEF428648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29" y="612328"/>
            <a:ext cx="7712173" cy="56387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7E4CBF-03AA-A6F9-1E49-26D5B1D7772D}"/>
              </a:ext>
            </a:extLst>
          </p:cNvPr>
          <p:cNvSpPr txBox="1"/>
          <p:nvPr/>
        </p:nvSpPr>
        <p:spPr>
          <a:xfrm>
            <a:off x="8284111" y="5196650"/>
            <a:ext cx="31939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D049BF-414D-E8F5-6400-8925BD10A24F}"/>
              </a:ext>
            </a:extLst>
          </p:cNvPr>
          <p:cNvSpPr txBox="1"/>
          <p:nvPr/>
        </p:nvSpPr>
        <p:spPr>
          <a:xfrm>
            <a:off x="8199550" y="4650689"/>
            <a:ext cx="3015574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Margaret Watkins, </a:t>
            </a:r>
            <a:r>
              <a:rPr lang="en-US" sz="14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Tea Cup [advertisement for Cutex]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1924. This advertisement for nail treatment doesn’t feature the product at all, but rather subtly directs the eye towards the subject’s hands.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462D53-012E-DDA0-73DF-9BE32B8766B2}"/>
              </a:ext>
            </a:extLst>
          </p:cNvPr>
          <p:cNvSpPr txBox="1"/>
          <p:nvPr/>
        </p:nvSpPr>
        <p:spPr>
          <a:xfrm>
            <a:off x="9121571" y="23754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Learning Activity #2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420339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newspaper with text and pictures of hands holding a cup&#10;&#10;Description automatically generated">
            <a:extLst>
              <a:ext uri="{FF2B5EF4-FFF2-40B4-BE49-F238E27FC236}">
                <a16:creationId xmlns:a16="http://schemas.microsoft.com/office/drawing/2014/main" id="{06611994-4DDF-CEE3-B8ED-B68F68825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27" y="191950"/>
            <a:ext cx="4762277" cy="64664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1D5EB0-F77B-6A74-E4C9-58B33B8CE998}"/>
              </a:ext>
            </a:extLst>
          </p:cNvPr>
          <p:cNvSpPr txBox="1"/>
          <p:nvPr/>
        </p:nvSpPr>
        <p:spPr>
          <a:xfrm>
            <a:off x="5644551" y="4120551"/>
            <a:ext cx="2743200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latin typeface="Helvetica"/>
                <a:cs typeface="Helvetica"/>
              </a:rPr>
              <a:t>Cutex advertisement “The Well Groomed Woman’s Manicure,” in </a:t>
            </a:r>
            <a:r>
              <a:rPr lang="en-US" sz="1600" b="1" i="1" dirty="0">
                <a:latin typeface="Helvetica"/>
                <a:cs typeface="Helvetica"/>
              </a:rPr>
              <a:t>Ladies’ Home Journal</a:t>
            </a:r>
            <a:br>
              <a:rPr lang="en-US" sz="1600" b="1" i="1" dirty="0">
                <a:latin typeface="Helvetica"/>
              </a:rPr>
            </a:br>
            <a:r>
              <a:rPr lang="en-US" sz="1600" b="1" dirty="0">
                <a:latin typeface="Helvetica"/>
                <a:cs typeface="Helvetica"/>
              </a:rPr>
              <a:t>42, issue 2, February 1925. This advertisement featuring Watkins’s cropped photo was included in a popular women’s magazine.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92A499-FB8D-755D-A97F-F180CA355B25}"/>
              </a:ext>
            </a:extLst>
          </p:cNvPr>
          <p:cNvSpPr txBox="1"/>
          <p:nvPr/>
        </p:nvSpPr>
        <p:spPr>
          <a:xfrm>
            <a:off x="9310777" y="19553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Learning Activity #2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317322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flection of a person walking on a car&#10;&#10;Description automatically generated">
            <a:extLst>
              <a:ext uri="{FF2B5EF4-FFF2-40B4-BE49-F238E27FC236}">
                <a16:creationId xmlns:a16="http://schemas.microsoft.com/office/drawing/2014/main" id="{CE2073A2-2CC8-4515-6FD0-94B68F62E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48" y="587977"/>
            <a:ext cx="7325286" cy="56387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45329A-A508-B318-DD34-C94C87BB780A}"/>
              </a:ext>
            </a:extLst>
          </p:cNvPr>
          <p:cNvSpPr txBox="1"/>
          <p:nvPr/>
        </p:nvSpPr>
        <p:spPr>
          <a:xfrm>
            <a:off x="7753709" y="5057225"/>
            <a:ext cx="2999117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Margaret Watkins, </a:t>
            </a:r>
            <a:r>
              <a:rPr lang="en-US" sz="14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Untitled [Self-Portrait]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1931. This self-portrait, featuring a barely visible Watkins, was taken in Paris using a car lamp’s reflection. </a:t>
            </a:r>
            <a:endParaRPr lang="en-US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BAA226-712D-4285-3199-D9507BEA5FC8}"/>
              </a:ext>
            </a:extLst>
          </p:cNvPr>
          <p:cNvSpPr txBox="1"/>
          <p:nvPr/>
        </p:nvSpPr>
        <p:spPr>
          <a:xfrm>
            <a:off x="9253268" y="26741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Culminating Task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6878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ith short dark hair wearing a necklace and earrings&#10;&#10;Description automatically generated">
            <a:extLst>
              <a:ext uri="{FF2B5EF4-FFF2-40B4-BE49-F238E27FC236}">
                <a16:creationId xmlns:a16="http://schemas.microsoft.com/office/drawing/2014/main" id="{28325303-AB1D-32C9-4480-6FF222510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914" y="365910"/>
            <a:ext cx="4495127" cy="61380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ECCE00-7828-C639-46FD-B8FFF66C160C}"/>
              </a:ext>
            </a:extLst>
          </p:cNvPr>
          <p:cNvSpPr txBox="1"/>
          <p:nvPr/>
        </p:nvSpPr>
        <p:spPr>
          <a:xfrm>
            <a:off x="5116738" y="5549844"/>
            <a:ext cx="290135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Margaret Watkins, </a:t>
            </a:r>
            <a:r>
              <a:rPr lang="en-US" sz="14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Self-Portrait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1923. Watkins offered this work to a newspaper to accompany an article on her work. </a:t>
            </a:r>
            <a:endParaRPr lang="en-US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10730-A467-7B2A-84D2-52B8A37B3604}"/>
              </a:ext>
            </a:extLst>
          </p:cNvPr>
          <p:cNvSpPr txBox="1"/>
          <p:nvPr/>
        </p:nvSpPr>
        <p:spPr>
          <a:xfrm>
            <a:off x="9448800" y="18124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Culminating Task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3255690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looking away from the camera&#10;&#10;Description automatically generated">
            <a:extLst>
              <a:ext uri="{FF2B5EF4-FFF2-40B4-BE49-F238E27FC236}">
                <a16:creationId xmlns:a16="http://schemas.microsoft.com/office/drawing/2014/main" id="{1AF52B8E-3DBC-1B27-3B5D-C55191D09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44" y="264696"/>
            <a:ext cx="4873162" cy="63351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170BB4-E36C-A103-1519-D10797EFA981}"/>
              </a:ext>
            </a:extLst>
          </p:cNvPr>
          <p:cNvSpPr txBox="1"/>
          <p:nvPr/>
        </p:nvSpPr>
        <p:spPr>
          <a:xfrm>
            <a:off x="9448800" y="26469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Culminating Task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281AC0-3488-78C7-9874-EF4915909455}"/>
              </a:ext>
            </a:extLst>
          </p:cNvPr>
          <p:cNvSpPr txBox="1"/>
          <p:nvPr/>
        </p:nvSpPr>
        <p:spPr>
          <a:xfrm>
            <a:off x="5591555" y="5645699"/>
            <a:ext cx="306630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Margaret Watkins, </a:t>
            </a:r>
            <a:r>
              <a:rPr lang="en-US" sz="14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Verna Skelton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1923. This portrait playfully features a friend that Watkins had during her time in New York. </a:t>
            </a:r>
            <a:endParaRPr lang="en-US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5578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in a bow tie standing in front of a painting&#10;&#10;Description automatically generated">
            <a:extLst>
              <a:ext uri="{FF2B5EF4-FFF2-40B4-BE49-F238E27FC236}">
                <a16:creationId xmlns:a16="http://schemas.microsoft.com/office/drawing/2014/main" id="{C0542874-CDB6-3925-E7D4-564867AB4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06" y="187128"/>
            <a:ext cx="4855605" cy="64796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16A15B-98D0-00AF-1272-0FD0EE5C4845}"/>
              </a:ext>
            </a:extLst>
          </p:cNvPr>
          <p:cNvSpPr txBox="1"/>
          <p:nvPr/>
        </p:nvSpPr>
        <p:spPr>
          <a:xfrm>
            <a:off x="9454055" y="19181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Culminating Task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7C74A0-B908-5876-ADD4-3B3EEE7BEAE6}"/>
              </a:ext>
            </a:extLst>
          </p:cNvPr>
          <p:cNvSpPr txBox="1"/>
          <p:nvPr/>
        </p:nvSpPr>
        <p:spPr>
          <a:xfrm>
            <a:off x="5566331" y="5497204"/>
            <a:ext cx="2743200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Margaret Watkins, </a:t>
            </a:r>
            <a:r>
              <a:rPr lang="en-US" sz="14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Portrait of Ezra Winter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1924. Watkins took this photo of the American muralist and painter in front of one of his works. </a:t>
            </a:r>
            <a:endParaRPr lang="en-US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0329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in a robe standing in a doorway&#10;&#10;Description automatically generated">
            <a:extLst>
              <a:ext uri="{FF2B5EF4-FFF2-40B4-BE49-F238E27FC236}">
                <a16:creationId xmlns:a16="http://schemas.microsoft.com/office/drawing/2014/main" id="{4B69A9BE-58B0-D94E-DDE8-170081B75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98" y="400499"/>
            <a:ext cx="4415734" cy="60460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4EF656-A6F1-BC38-6F17-607810DBAFCD}"/>
              </a:ext>
            </a:extLst>
          </p:cNvPr>
          <p:cNvSpPr txBox="1"/>
          <p:nvPr/>
        </p:nvSpPr>
        <p:spPr>
          <a:xfrm>
            <a:off x="9454551" y="18115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Culminating Task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E1EFB5-E2B1-8E3F-081B-C4B91B5725F6}"/>
              </a:ext>
            </a:extLst>
          </p:cNvPr>
          <p:cNvSpPr txBox="1"/>
          <p:nvPr/>
        </p:nvSpPr>
        <p:spPr>
          <a:xfrm>
            <a:off x="5083106" y="5061579"/>
            <a:ext cx="2743200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Margaret Watkins, </a:t>
            </a:r>
            <a:r>
              <a:rPr lang="en-US" sz="14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Katherine at Home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c.1925. The subject of this </a:t>
            </a:r>
            <a:r>
              <a:rPr lang="en-US" sz="1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portrai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is Katherine Dreier, a suffragette, painter, and patron of the arts from New York. </a:t>
            </a:r>
            <a:endParaRPr lang="en-US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6895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tanding next to a lamp&#10;&#10;Description automatically generated">
            <a:extLst>
              <a:ext uri="{FF2B5EF4-FFF2-40B4-BE49-F238E27FC236}">
                <a16:creationId xmlns:a16="http://schemas.microsoft.com/office/drawing/2014/main" id="{00652E42-8A42-46B7-FD8B-1D890F8FC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30" y="425669"/>
            <a:ext cx="4567710" cy="59935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01C52D-28C3-9979-6CF5-15902DA1D7AF}"/>
              </a:ext>
            </a:extLst>
          </p:cNvPr>
          <p:cNvSpPr txBox="1"/>
          <p:nvPr/>
        </p:nvSpPr>
        <p:spPr>
          <a:xfrm>
            <a:off x="9454055" y="21809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Culminating Task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8B3B9D-36A4-B62A-91AE-157252663C29}"/>
              </a:ext>
            </a:extLst>
          </p:cNvPr>
          <p:cNvSpPr txBox="1"/>
          <p:nvPr/>
        </p:nvSpPr>
        <p:spPr>
          <a:xfrm>
            <a:off x="5001356" y="4918450"/>
            <a:ext cx="2743200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Margaret Watkins, </a:t>
            </a:r>
            <a:r>
              <a:rPr lang="en-US" sz="14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Untitled [Portrait of Nina B. Price]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1925. Price was a publicist who Watkins met through the Zonta Club, a professional women’s networking group. </a:t>
            </a:r>
            <a:endParaRPr lang="en-US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248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in a hat&#10;&#10;Description automatically generated">
            <a:extLst>
              <a:ext uri="{FF2B5EF4-FFF2-40B4-BE49-F238E27FC236}">
                <a16:creationId xmlns:a16="http://schemas.microsoft.com/office/drawing/2014/main" id="{B3ACD188-ED6E-0D33-297B-166FFC360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05" y="228047"/>
            <a:ext cx="4166573" cy="64151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0BC042-A496-8F9C-A190-B49D5D32BEB2}"/>
              </a:ext>
            </a:extLst>
          </p:cNvPr>
          <p:cNvSpPr txBox="1"/>
          <p:nvPr/>
        </p:nvSpPr>
        <p:spPr>
          <a:xfrm>
            <a:off x="4651474" y="6058449"/>
            <a:ext cx="485134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Portrait of Margaret Watkins by Alice Boughton, c.1919. </a:t>
            </a:r>
          </a:p>
        </p:txBody>
      </p:sp>
    </p:spTree>
    <p:extLst>
      <p:ext uri="{BB962C8B-B14F-4D97-AF65-F5344CB8AC3E}">
        <p14:creationId xmlns:p14="http://schemas.microsoft.com/office/powerpoint/2010/main" val="8486909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reading a book&#10;&#10;Description automatically generated">
            <a:extLst>
              <a:ext uri="{FF2B5EF4-FFF2-40B4-BE49-F238E27FC236}">
                <a16:creationId xmlns:a16="http://schemas.microsoft.com/office/drawing/2014/main" id="{4E791C23-56CF-2CB2-A86E-0CB87F31D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691" y="461039"/>
            <a:ext cx="4552786" cy="59278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FE82F5-A74D-B7BB-2DEB-291630FA1F7C}"/>
              </a:ext>
            </a:extLst>
          </p:cNvPr>
          <p:cNvSpPr txBox="1"/>
          <p:nvPr/>
        </p:nvSpPr>
        <p:spPr>
          <a:xfrm>
            <a:off x="6221721" y="5650209"/>
            <a:ext cx="27432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Margaret Watkins, </a:t>
            </a:r>
          </a:p>
          <a:p>
            <a:r>
              <a:rPr lang="en-US" sz="14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Dutch Girl Reading [Olivette Falls]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1918. </a:t>
            </a:r>
            <a:endParaRPr lang="en-US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2284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poon&#10;&#10;Description automatically generated">
            <a:extLst>
              <a:ext uri="{FF2B5EF4-FFF2-40B4-BE49-F238E27FC236}">
                <a16:creationId xmlns:a16="http://schemas.microsoft.com/office/drawing/2014/main" id="{C6F48C4C-B812-FB72-3C03-B11CBF795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53" y="372261"/>
            <a:ext cx="4713178" cy="6107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A2E25C-DCDF-F438-BF78-56867B5E9CEF}"/>
              </a:ext>
            </a:extLst>
          </p:cNvPr>
          <p:cNvSpPr txBox="1"/>
          <p:nvPr/>
        </p:nvSpPr>
        <p:spPr>
          <a:xfrm>
            <a:off x="5525273" y="5956591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Margaret Watkins, </a:t>
            </a:r>
            <a:r>
              <a:rPr lang="en-US" sz="14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Design – Curves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1919. </a:t>
            </a:r>
            <a:endParaRPr lang="en-US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0434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and holding a pearl necklace&#10;&#10;Description automatically generated">
            <a:extLst>
              <a:ext uri="{FF2B5EF4-FFF2-40B4-BE49-F238E27FC236}">
                <a16:creationId xmlns:a16="http://schemas.microsoft.com/office/drawing/2014/main" id="{30FFCE21-0D20-3EE3-12F7-D761F2E00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335" y="290972"/>
            <a:ext cx="4837920" cy="62825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7204C4-83D2-FB14-20A9-CA21A567C52C}"/>
              </a:ext>
            </a:extLst>
          </p:cNvPr>
          <p:cNvSpPr txBox="1"/>
          <p:nvPr/>
        </p:nvSpPr>
        <p:spPr>
          <a:xfrm>
            <a:off x="6189434" y="5619423"/>
            <a:ext cx="27432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Margaret Watkins, </a:t>
            </a:r>
          </a:p>
          <a:p>
            <a:r>
              <a:rPr lang="en-US" sz="14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Untitled [Study for advertisement for Cutex nail polish]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1924. </a:t>
            </a:r>
          </a:p>
        </p:txBody>
      </p:sp>
    </p:spTree>
    <p:extLst>
      <p:ext uri="{BB962C8B-B14F-4D97-AF65-F5344CB8AC3E}">
        <p14:creationId xmlns:p14="http://schemas.microsoft.com/office/powerpoint/2010/main" val="25741402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5CD932-3937-8157-3F2B-2AA6DF1BC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511" y="453414"/>
            <a:ext cx="4754041" cy="59541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D0C2EA-8FA4-6C29-8FE9-C081730C905F}"/>
              </a:ext>
            </a:extLst>
          </p:cNvPr>
          <p:cNvSpPr txBox="1"/>
          <p:nvPr/>
        </p:nvSpPr>
        <p:spPr>
          <a:xfrm>
            <a:off x="3184931" y="5022529"/>
            <a:ext cx="2743200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Margaret Watkins, </a:t>
            </a:r>
            <a:r>
              <a:rPr lang="en-US" sz="14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Moscow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c.1935. This image of repeating and contrasting lines and circles is built from a single photo of a Moscow apartment building. </a:t>
            </a:r>
            <a:endParaRPr lang="en-US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0147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olding a cell phone&#10;&#10;Description automatically generated">
            <a:extLst>
              <a:ext uri="{FF2B5EF4-FFF2-40B4-BE49-F238E27FC236}">
                <a16:creationId xmlns:a16="http://schemas.microsoft.com/office/drawing/2014/main" id="{9E6321E1-0280-1B59-29F5-8A3400F35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56" y="630272"/>
            <a:ext cx="7271206" cy="5589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10FA75-998B-6ACB-BF75-937EDCC1AF00}"/>
              </a:ext>
            </a:extLst>
          </p:cNvPr>
          <p:cNvSpPr txBox="1"/>
          <p:nvPr/>
        </p:nvSpPr>
        <p:spPr>
          <a:xfrm>
            <a:off x="7900340" y="4834995"/>
            <a:ext cx="2743200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Margaret Watkins, </a:t>
            </a:r>
            <a:r>
              <a:rPr lang="en-US" sz="14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Negative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1919. This image depicts a woman holding a photographic negative, which shows the light captured on film from a photo. </a:t>
            </a:r>
            <a:endParaRPr lang="en-US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577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newspaper with a bowl of fruit on a table&#10;&#10;Description automatically generated">
            <a:extLst>
              <a:ext uri="{FF2B5EF4-FFF2-40B4-BE49-F238E27FC236}">
                <a16:creationId xmlns:a16="http://schemas.microsoft.com/office/drawing/2014/main" id="{8C5E9489-82F8-0851-4AEE-A247F2464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51" y="116346"/>
            <a:ext cx="4891401" cy="66308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708219-7BA2-E3C2-91A4-5450A6F0313B}"/>
              </a:ext>
            </a:extLst>
          </p:cNvPr>
          <p:cNvSpPr txBox="1"/>
          <p:nvPr/>
        </p:nvSpPr>
        <p:spPr>
          <a:xfrm>
            <a:off x="5393803" y="5766429"/>
            <a:ext cx="5248748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“Photography Comes into the Kitchen,” </a:t>
            </a:r>
            <a:r>
              <a:rPr lang="en-US" sz="14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Vanity Fair 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17, no. 2, October 1921. This magazine feature was a benchmark in public exposure for Watkins. </a:t>
            </a:r>
            <a:endParaRPr lang="en-US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448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empty wine glasses&#10;&#10;Description automatically generated">
            <a:extLst>
              <a:ext uri="{FF2B5EF4-FFF2-40B4-BE49-F238E27FC236}">
                <a16:creationId xmlns:a16="http://schemas.microsoft.com/office/drawing/2014/main" id="{AD0CCEEB-708A-6B55-E123-1144D980E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76" y="371822"/>
            <a:ext cx="4534011" cy="6113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88C300-9D9F-892D-F3B8-FFCCDBBAA7C9}"/>
              </a:ext>
            </a:extLst>
          </p:cNvPr>
          <p:cNvSpPr txBox="1"/>
          <p:nvPr/>
        </p:nvSpPr>
        <p:spPr>
          <a:xfrm>
            <a:off x="5194087" y="5530966"/>
            <a:ext cx="411804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Margaret Watkins, </a:t>
            </a:r>
            <a:r>
              <a:rPr lang="en-US" sz="14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Ellipse &amp; Triangle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1924–28. This image shows Watkins’s geometric patterns in a commercial context: a glassware advertisement for Macy’s department store. </a:t>
            </a:r>
            <a:endParaRPr lang="en-US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75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9256F3-2C65-7C3A-DEF1-7DA3896A0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92" y="453110"/>
            <a:ext cx="4473182" cy="59407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767523-9C98-902E-D7C0-418E8B885B4C}"/>
              </a:ext>
            </a:extLst>
          </p:cNvPr>
          <p:cNvSpPr txBox="1"/>
          <p:nvPr/>
        </p:nvSpPr>
        <p:spPr>
          <a:xfrm>
            <a:off x="4900686" y="5439726"/>
            <a:ext cx="3728936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Margaret Watkins, </a:t>
            </a:r>
            <a:r>
              <a:rPr lang="en-US" sz="14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Still Life – Shower Hose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1919. Here, Watkins builds a hypnotic spiral composition out of an ordinary shower hose. </a:t>
            </a:r>
          </a:p>
        </p:txBody>
      </p:sp>
    </p:spTree>
    <p:extLst>
      <p:ext uri="{BB962C8B-B14F-4D97-AF65-F5344CB8AC3E}">
        <p14:creationId xmlns:p14="http://schemas.microsoft.com/office/powerpoint/2010/main" val="1328261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F0CF52-7D90-C3AA-604A-7856E4F94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31" y="542252"/>
            <a:ext cx="8309018" cy="57701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7F83A5-25FD-2A2A-67A7-24E46F3FE329}"/>
              </a:ext>
            </a:extLst>
          </p:cNvPr>
          <p:cNvSpPr txBox="1"/>
          <p:nvPr/>
        </p:nvSpPr>
        <p:spPr>
          <a:xfrm>
            <a:off x="8884843" y="4927436"/>
            <a:ext cx="2527794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Joseph </a:t>
            </a:r>
            <a:r>
              <a:rPr lang="en-US" sz="1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Nicéphore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Niépce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4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View from the Window at Le Gras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1827. This is considered to be the first permanent photographic image. </a:t>
            </a:r>
          </a:p>
        </p:txBody>
      </p:sp>
    </p:spTree>
    <p:extLst>
      <p:ext uri="{BB962C8B-B14F-4D97-AF65-F5344CB8AC3E}">
        <p14:creationId xmlns:p14="http://schemas.microsoft.com/office/powerpoint/2010/main" val="786786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in a striped dress holding a camera&#10;&#10;Description automatically generated">
            <a:extLst>
              <a:ext uri="{FF2B5EF4-FFF2-40B4-BE49-F238E27FC236}">
                <a16:creationId xmlns:a16="http://schemas.microsoft.com/office/drawing/2014/main" id="{2146BC7A-0717-E5AC-345C-978D76EBB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789" y="372222"/>
            <a:ext cx="3986880" cy="61117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DF3771-D9E5-4A3B-3EC3-8F0663489FF3}"/>
              </a:ext>
            </a:extLst>
          </p:cNvPr>
          <p:cNvSpPr txBox="1"/>
          <p:nvPr/>
        </p:nvSpPr>
        <p:spPr>
          <a:xfrm>
            <a:off x="5032031" y="5314436"/>
            <a:ext cx="3080425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Eastman Kodak Company, “Take a Kodak with you,” date unknown. This style of illustrated advertisement was highly popular before the 1920s. </a:t>
            </a:r>
          </a:p>
        </p:txBody>
      </p:sp>
    </p:spTree>
    <p:extLst>
      <p:ext uri="{BB962C8B-B14F-4D97-AF65-F5344CB8AC3E}">
        <p14:creationId xmlns:p14="http://schemas.microsoft.com/office/powerpoint/2010/main" val="2397036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women and a child&#10;&#10;Description automatically generated">
            <a:extLst>
              <a:ext uri="{FF2B5EF4-FFF2-40B4-BE49-F238E27FC236}">
                <a16:creationId xmlns:a16="http://schemas.microsoft.com/office/drawing/2014/main" id="{9DB0AA22-7FC6-B548-BA40-F9ED44E4B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481" y="262961"/>
            <a:ext cx="4407407" cy="63219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BF8D7F-AC59-49D3-5DED-A7FC784E2B2B}"/>
              </a:ext>
            </a:extLst>
          </p:cNvPr>
          <p:cNvSpPr txBox="1"/>
          <p:nvPr/>
        </p:nvSpPr>
        <p:spPr>
          <a:xfrm>
            <a:off x="4529450" y="5199938"/>
            <a:ext cx="2743200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Ethel M’Clellan Plummer, Cover of </a:t>
            </a:r>
            <a:r>
              <a:rPr lang="en-US" sz="14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Vanity Fair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June 1914. In its original run from 1913 to 1936, this magazine published literature and art criticism. </a:t>
            </a:r>
          </a:p>
        </p:txBody>
      </p:sp>
    </p:spTree>
    <p:extLst>
      <p:ext uri="{BB962C8B-B14F-4D97-AF65-F5344CB8AC3E}">
        <p14:creationId xmlns:p14="http://schemas.microsoft.com/office/powerpoint/2010/main" val="6586975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</TotalTime>
  <Words>940</Words>
  <Application>Microsoft Macintosh PowerPoint</Application>
  <PresentationFormat>Widescreen</PresentationFormat>
  <Paragraphs>56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Aptos</vt:lpstr>
      <vt:lpstr>Aptos Display</vt:lpstr>
      <vt:lpstr>Arial</vt:lpstr>
      <vt:lpstr>Helvetica</vt:lpstr>
      <vt:lpstr>Helvetica Neue</vt:lpstr>
      <vt:lpstr>Wigrum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Clare Sully-Stendahl</dc:creator>
  <cp:lastModifiedBy>Victoria Nolte</cp:lastModifiedBy>
  <cp:revision>506</cp:revision>
  <dcterms:created xsi:type="dcterms:W3CDTF">2024-03-01T19:39:23Z</dcterms:created>
  <dcterms:modified xsi:type="dcterms:W3CDTF">2024-03-06T17:44:55Z</dcterms:modified>
</cp:coreProperties>
</file>