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313" r:id="rId7"/>
    <p:sldId id="315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39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1" r:id="rId25"/>
    <p:sldId id="333" r:id="rId26"/>
    <p:sldId id="334" r:id="rId27"/>
    <p:sldId id="337" r:id="rId28"/>
    <p:sldId id="338" r:id="rId29"/>
    <p:sldId id="340" r:id="rId30"/>
    <p:sldId id="342" r:id="rId31"/>
    <p:sldId id="341" r:id="rId32"/>
    <p:sldId id="343" r:id="rId33"/>
    <p:sldId id="344" r:id="rId34"/>
    <p:sldId id="345" r:id="rId35"/>
    <p:sldId id="346" r:id="rId36"/>
    <p:sldId id="347" r:id="rId3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F34DE-E923-B31F-88C1-3E11216B4BA7}" v="4" dt="2025-01-15T16:50:13.91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Dobbie" userId="S::hdobbie@aci-iac.ca::997e2add-5662-4913-8676-40f9157a8e03" providerId="AD" clId="Web-{AB2F34DE-E923-B31F-88C1-3E11216B4BA7}"/>
    <pc:docChg chg="modSld">
      <pc:chgData name="Hannah Dobbie" userId="S::hdobbie@aci-iac.ca::997e2add-5662-4913-8676-40f9157a8e03" providerId="AD" clId="Web-{AB2F34DE-E923-B31F-88C1-3E11216B4BA7}" dt="2025-01-15T16:50:13.914" v="3" actId="14100"/>
      <pc:docMkLst>
        <pc:docMk/>
      </pc:docMkLst>
      <pc:sldChg chg="addSp delSp modSp">
        <pc:chgData name="Hannah Dobbie" userId="S::hdobbie@aci-iac.ca::997e2add-5662-4913-8676-40f9157a8e03" providerId="AD" clId="Web-{AB2F34DE-E923-B31F-88C1-3E11216B4BA7}" dt="2025-01-15T16:50:13.914" v="3" actId="14100"/>
        <pc:sldMkLst>
          <pc:docMk/>
          <pc:sldMk cId="0" sldId="256"/>
        </pc:sldMkLst>
        <pc:picChg chg="add mod">
          <ac:chgData name="Hannah Dobbie" userId="S::hdobbie@aci-iac.ca::997e2add-5662-4913-8676-40f9157a8e03" providerId="AD" clId="Web-{AB2F34DE-E923-B31F-88C1-3E11216B4BA7}" dt="2025-01-15T16:50:13.914" v="3" actId="14100"/>
          <ac:picMkLst>
            <pc:docMk/>
            <pc:sldMk cId="0" sldId="256"/>
            <ac:picMk id="2" creationId="{B2144735-2054-8CA6-729F-B92795FD8952}"/>
          </ac:picMkLst>
        </pc:picChg>
        <pc:picChg chg="del">
          <ac:chgData name="Hannah Dobbie" userId="S::hdobbie@aci-iac.ca::997e2add-5662-4913-8676-40f9157a8e03" providerId="AD" clId="Web-{AB2F34DE-E923-B31F-88C1-3E11216B4BA7}" dt="2025-01-15T16:50:00.820" v="0"/>
          <ac:picMkLst>
            <pc:docMk/>
            <pc:sldMk cId="0" sldId="256"/>
            <ac:picMk id="4" creationId="{078D78F0-3924-0368-1D89-63A32F0266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44735-2054-8CA6-729F-B92795FD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" y="564"/>
            <a:ext cx="9143999" cy="51420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751418" y="4115517"/>
            <a:ext cx="2651363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 lors de la remise de son diplôme au Milwaukee State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Teachers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College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, 1945.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Photo-Eli-Bornstein-Graduation-1945.jpg">
            <a:extLst>
              <a:ext uri="{FF2B5EF4-FFF2-40B4-BE49-F238E27FC236}">
                <a16:creationId xmlns:a16="http://schemas.microsoft.com/office/drawing/2014/main" id="{DA6009B2-07C4-2B04-490C-50333D37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25" y="252413"/>
            <a:ext cx="33242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7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673929" y="3970635"/>
            <a:ext cx="3191955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Couverture du numéro inaugural de la revue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, «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 Origins/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Developments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 [Structuriste origines/ développements] », Eli Bornstein,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dir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., 1960.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MG342-Structurist-vol1-web.tif">
            <a:extLst>
              <a:ext uri="{FF2B5EF4-FFF2-40B4-BE49-F238E27FC236}">
                <a16:creationId xmlns:a16="http://schemas.microsoft.com/office/drawing/2014/main" id="{B9DB51A7-681A-CC2A-2D74-F3A4D61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93" y="252413"/>
            <a:ext cx="34099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170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518395" y="2949793"/>
            <a:ext cx="2306950" cy="170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 avec l’un de ses reliefs structuristes dans l’exposition 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An Art at the Mercy of Light: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Recent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Works by Eli Bornstein 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(Un art à la merci de la lumière : œuvres récentes d’Eli Bornstein) présentée à la Mendel Art </a:t>
            </a:r>
            <a:r>
              <a:rPr lang="fr-CA" sz="1100" b="1" i="0" u="none" strike="noStrike" baseline="0" dirty="0" err="1">
                <a:solidFill>
                  <a:srgbClr val="000000"/>
                </a:solidFill>
                <a:latin typeface="+mn-lt"/>
              </a:rPr>
              <a:t>Gallery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, Saskatoon, 2013. </a:t>
            </a:r>
            <a:endParaRPr lang="en-US" sz="1100" b="1" dirty="0">
              <a:latin typeface="+mn-lt"/>
            </a:endParaRPr>
          </a:p>
        </p:txBody>
      </p:sp>
      <p:pic>
        <p:nvPicPr>
          <p:cNvPr id="2" name="Picture 1" descr="Michelle-Berg-photo-Eli-Bornstein-2013-exhibition.jpg">
            <a:extLst>
              <a:ext uri="{FF2B5EF4-FFF2-40B4-BE49-F238E27FC236}">
                <a16:creationId xmlns:a16="http://schemas.microsoft.com/office/drawing/2014/main" id="{9AF6CEBB-F518-029B-7F92-3A17E9FE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" y="588714"/>
            <a:ext cx="5949109" cy="39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44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611317" y="3860070"/>
            <a:ext cx="3324225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Growth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Motif Construction No. 3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Construction d’un motif de croissance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3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1956. Cette œuvre illustre la transition de Bornstein vers la production de constructions métalliques ouvertes.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8" name="Picture 7" descr="Eli-Bornstein-Growth-Motif-Construction-No-3-crop.jpg">
            <a:extLst>
              <a:ext uri="{FF2B5EF4-FFF2-40B4-BE49-F238E27FC236}">
                <a16:creationId xmlns:a16="http://schemas.microsoft.com/office/drawing/2014/main" id="{2A5F49B8-DB28-8F54-5537-F8F74AB1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81" y="339750"/>
            <a:ext cx="3199046" cy="44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EEAAA0A-F7D0-C21F-8EDA-526EAED23C21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1</a:t>
            </a:r>
          </a:p>
        </p:txBody>
      </p:sp>
    </p:spTree>
    <p:extLst>
      <p:ext uri="{BB962C8B-B14F-4D97-AF65-F5344CB8AC3E}">
        <p14:creationId xmlns:p14="http://schemas.microsoft.com/office/powerpoint/2010/main" val="22776749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96295" y="3855306"/>
            <a:ext cx="3028159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Relief No. 3-1 (Relief structuriste n</a:t>
            </a:r>
            <a:r>
              <a:rPr lang="fr-CA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3-1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), de la série </a:t>
            </a:r>
            <a:r>
              <a:rPr lang="fr-CA" sz="1100" b="1" i="0" u="none" strike="noStrike" baseline="0" dirty="0" err="1">
                <a:solidFill>
                  <a:srgbClr val="000000"/>
                </a:solidFill>
                <a:latin typeface="+mn-lt"/>
              </a:rPr>
              <a:t>Canoe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 Lake (Lac </a:t>
            </a:r>
            <a:r>
              <a:rPr lang="fr-CA" sz="1100" b="1" i="0" u="none" strike="noStrike" baseline="0" dirty="0" err="1">
                <a:solidFill>
                  <a:srgbClr val="000000"/>
                </a:solidFill>
                <a:latin typeface="+mn-lt"/>
              </a:rPr>
              <a:t>Canoe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), 1964. Cette œuvre est conçue au cours d’un voyage d’été dans le parc Algonquin, en Ontario.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4" name="Picture 3" descr="eli-bornstein-structurist-relief-3-1-1920x2174.jpg">
            <a:extLst>
              <a:ext uri="{FF2B5EF4-FFF2-40B4-BE49-F238E27FC236}">
                <a16:creationId xmlns:a16="http://schemas.microsoft.com/office/drawing/2014/main" id="{97A8B475-B4B8-C50E-4A14-9BD6C1BB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77" y="257175"/>
            <a:ext cx="4088302" cy="46291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338A43-0FB0-18A4-B9D3-C5B27EAD4AB2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1</a:t>
            </a:r>
          </a:p>
        </p:txBody>
      </p:sp>
    </p:spTree>
    <p:extLst>
      <p:ext uri="{BB962C8B-B14F-4D97-AF65-F5344CB8AC3E}">
        <p14:creationId xmlns:p14="http://schemas.microsoft.com/office/powerpoint/2010/main" val="41190437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138660" y="4111767"/>
            <a:ext cx="3578522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2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2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1966. Le relief structuriste est conçu pour être vu sous plusieurs angles.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Structurist-Relief-No-2-1966.jpg">
            <a:extLst>
              <a:ext uri="{FF2B5EF4-FFF2-40B4-BE49-F238E27FC236}">
                <a16:creationId xmlns:a16="http://schemas.microsoft.com/office/drawing/2014/main" id="{DEEDBDBB-1FCE-121B-696A-B5EA6C13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623" y="252413"/>
            <a:ext cx="2743200" cy="4638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56B6D6-EB96-4C4B-33D6-B794B73F8444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1</a:t>
            </a:r>
          </a:p>
        </p:txBody>
      </p:sp>
    </p:spTree>
    <p:extLst>
      <p:ext uri="{BB962C8B-B14F-4D97-AF65-F5344CB8AC3E}">
        <p14:creationId xmlns:p14="http://schemas.microsoft.com/office/powerpoint/2010/main" val="27445169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73014" y="3793113"/>
            <a:ext cx="3335459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1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1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1965. Au milieu des années 1960, Bornstein compose des reliefs en assemblant des pièces plus fines et aux formes plus variées.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3" name="Picture 2" descr="bornstein-structurist-relief-no-1-1965-rn-scan-e.jpg">
            <a:extLst>
              <a:ext uri="{FF2B5EF4-FFF2-40B4-BE49-F238E27FC236}">
                <a16:creationId xmlns:a16="http://schemas.microsoft.com/office/drawing/2014/main" id="{4F41BDBF-3958-4B0A-CD5F-59F998DF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97" y="360132"/>
            <a:ext cx="3408506" cy="44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46A403-B7F8-3D0C-E42A-41D65E12582A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1</a:t>
            </a:r>
          </a:p>
        </p:txBody>
      </p:sp>
    </p:spTree>
    <p:extLst>
      <p:ext uri="{BB962C8B-B14F-4D97-AF65-F5344CB8AC3E}">
        <p14:creationId xmlns:p14="http://schemas.microsoft.com/office/powerpoint/2010/main" val="38315239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123595" y="4029346"/>
            <a:ext cx="3750241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3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3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de la série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Sea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 (Mer), 1966-1967. Bornstein crée la série Mer pendant un séjour d’un an à proximité de Big Sur, en Californie.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Structurist-Relief-No-3-Sea-Series.jpg">
            <a:extLst>
              <a:ext uri="{FF2B5EF4-FFF2-40B4-BE49-F238E27FC236}">
                <a16:creationId xmlns:a16="http://schemas.microsoft.com/office/drawing/2014/main" id="{AD38D1A9-4314-E46B-5341-830B43B8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13" y="252413"/>
            <a:ext cx="3057525" cy="4638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441449-B668-FEED-952C-13C3BE2F3855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1</a:t>
            </a:r>
          </a:p>
        </p:txBody>
      </p:sp>
    </p:spTree>
    <p:extLst>
      <p:ext uri="{BB962C8B-B14F-4D97-AF65-F5344CB8AC3E}">
        <p14:creationId xmlns:p14="http://schemas.microsoft.com/office/powerpoint/2010/main" val="42647077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49441" y="3850137"/>
            <a:ext cx="3372688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Aluminum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Construction [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Tree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of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Knowledge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]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Construction en aluminium [Arbre de la connaissance]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1956. Première œuvre  d’art public abstraite à Saskatoon, cette sculpture est critiquée lors de son dévoilement.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Tree-of-Knowledge-hi-res-edit-1920x2560.jpg">
            <a:extLst>
              <a:ext uri="{FF2B5EF4-FFF2-40B4-BE49-F238E27FC236}">
                <a16:creationId xmlns:a16="http://schemas.microsoft.com/office/drawing/2014/main" id="{1B317FB1-F6B5-D5DE-A5D1-5CBCACDD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16" y="321750"/>
            <a:ext cx="3372688" cy="450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6A31923-7295-F660-39E2-943879096F04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1</a:t>
            </a:r>
          </a:p>
        </p:txBody>
      </p:sp>
    </p:spTree>
    <p:extLst>
      <p:ext uri="{BB962C8B-B14F-4D97-AF65-F5344CB8AC3E}">
        <p14:creationId xmlns:p14="http://schemas.microsoft.com/office/powerpoint/2010/main" val="24520673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608726" y="3976915"/>
            <a:ext cx="3417509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Double Plane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3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à double plan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3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1967-1969. Pour cette œuvre, Bornstein expérimente en pliant le plan de l’œuvre en deux selon un angle de 90 degrés.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Double-Plane-Structurist-Relief-No-3.jpg">
            <a:extLst>
              <a:ext uri="{FF2B5EF4-FFF2-40B4-BE49-F238E27FC236}">
                <a16:creationId xmlns:a16="http://schemas.microsoft.com/office/drawing/2014/main" id="{575101E2-83CC-96F4-9C28-4B60653C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06" y="492702"/>
            <a:ext cx="4428000" cy="442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C89E72C-C5BC-C9E8-FBC1-1F2F235CC2BD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2</a:t>
            </a:r>
          </a:p>
        </p:txBody>
      </p:sp>
    </p:spTree>
    <p:extLst>
      <p:ext uri="{BB962C8B-B14F-4D97-AF65-F5344CB8AC3E}">
        <p14:creationId xmlns:p14="http://schemas.microsoft.com/office/powerpoint/2010/main" val="11683084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586780" y="3581996"/>
            <a:ext cx="2257038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kern="100" dirty="0">
                <a:latin typeface="+mn-lt"/>
                <a:ea typeface="+mj-lt"/>
                <a:cs typeface="+mj-lt"/>
              </a:rPr>
              <a:t>Vue </a:t>
            </a:r>
            <a:r>
              <a:rPr lang="fr-CA" sz="1100" b="1" kern="100" dirty="0">
                <a:latin typeface="+mn-lt"/>
                <a:ea typeface="+mj-lt"/>
                <a:cs typeface="+mj-lt"/>
              </a:rPr>
              <a:t>d’installation</a:t>
            </a:r>
            <a:r>
              <a:rPr lang="en-US" sz="1100" b="1" kern="100" dirty="0">
                <a:latin typeface="+mn-lt"/>
                <a:ea typeface="+mj-lt"/>
                <a:cs typeface="+mj-lt"/>
              </a:rPr>
              <a:t> de </a:t>
            </a:r>
            <a:r>
              <a:rPr lang="en-US" sz="1100" b="1" kern="100" dirty="0" err="1">
                <a:latin typeface="+mn-lt"/>
                <a:ea typeface="+mj-lt"/>
                <a:cs typeface="+mj-lt"/>
              </a:rPr>
              <a:t>l’exposition</a:t>
            </a:r>
            <a:r>
              <a:rPr lang="en-US" sz="1100" b="1" kern="100" dirty="0">
                <a:latin typeface="+mn-lt"/>
                <a:ea typeface="+mj-lt"/>
                <a:cs typeface="+mj-lt"/>
              </a:rPr>
              <a:t> </a:t>
            </a:r>
            <a:r>
              <a:rPr lang="en-US" sz="1100" b="1" i="1" kern="100" dirty="0">
                <a:latin typeface="+mn-lt"/>
                <a:ea typeface="+mj-lt"/>
                <a:cs typeface="+mj-lt"/>
              </a:rPr>
              <a:t>Artist in Focus: Eli Bornstein</a:t>
            </a:r>
            <a:r>
              <a:rPr lang="en-US" sz="1100" b="1" kern="100" dirty="0">
                <a:latin typeface="+mn-lt"/>
                <a:ea typeface="+mj-lt"/>
                <a:cs typeface="+mj-lt"/>
              </a:rPr>
              <a:t> (Artiste </a:t>
            </a:r>
            <a:r>
              <a:rPr lang="en-US" sz="1100" b="1" kern="100" dirty="0" err="1">
                <a:latin typeface="+mn-lt"/>
                <a:ea typeface="+mj-lt"/>
                <a:cs typeface="+mj-lt"/>
              </a:rPr>
              <a:t>en</a:t>
            </a:r>
            <a:r>
              <a:rPr lang="en-US" sz="1100" b="1" kern="100" dirty="0">
                <a:latin typeface="+mn-lt"/>
                <a:ea typeface="+mj-lt"/>
                <a:cs typeface="+mj-lt"/>
              </a:rPr>
              <a:t> vedette : Eli Bornstein) au </a:t>
            </a:r>
            <a:r>
              <a:rPr lang="en-US" sz="1100" b="1" kern="100" dirty="0" err="1">
                <a:latin typeface="+mn-lt"/>
                <a:ea typeface="+mj-lt"/>
                <a:cs typeface="+mj-lt"/>
              </a:rPr>
              <a:t>Remai</a:t>
            </a:r>
            <a:r>
              <a:rPr lang="en-US" sz="1100" b="1" kern="100" dirty="0">
                <a:latin typeface="+mn-lt"/>
                <a:ea typeface="+mj-lt"/>
                <a:cs typeface="+mj-lt"/>
              </a:rPr>
              <a:t> Modern, Saskatoon, 2019.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 descr="Blaine-Campbell-installation-view-Artist-in-Focus.jpg">
            <a:extLst>
              <a:ext uri="{FF2B5EF4-FFF2-40B4-BE49-F238E27FC236}">
                <a16:creationId xmlns:a16="http://schemas.microsoft.com/office/drawing/2014/main" id="{90AFC3EE-57EE-EBEB-CB2D-8CB1758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3" y="592832"/>
            <a:ext cx="5933326" cy="39578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714647" y="3380481"/>
            <a:ext cx="3283879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Quadriplane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1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quadriplan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1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série River-Screen (Écran de rivière), 1989-1996. Bornstein emploie souvent des couleurs vives pour évoquer des phénomènes observés dans la nature.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Quadriplane-Structurist-Relief-No-1-River-Screen-Series.jpg">
            <a:extLst>
              <a:ext uri="{FF2B5EF4-FFF2-40B4-BE49-F238E27FC236}">
                <a16:creationId xmlns:a16="http://schemas.microsoft.com/office/drawing/2014/main" id="{EB988DDF-58EB-2C08-A960-CDF8FA74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5" y="657225"/>
            <a:ext cx="5095875" cy="38290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54AADA-B94D-7E2E-F469-57FD80911CC1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2</a:t>
            </a:r>
          </a:p>
        </p:txBody>
      </p:sp>
    </p:spTree>
    <p:extLst>
      <p:ext uri="{BB962C8B-B14F-4D97-AF65-F5344CB8AC3E}">
        <p14:creationId xmlns:p14="http://schemas.microsoft.com/office/powerpoint/2010/main" val="33800689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537564" y="2862304"/>
            <a:ext cx="2329346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Quadriplane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2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quadriplan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2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série River-Screen (Écran de rivière), 1989-1996. Cette série capture admirablement le cycle des jours et des nuits, par l’usage de tons bleus et verts.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Quadriplan-Structurist-Relief-No-2-River-Screen-Series-1.jpg">
            <a:extLst>
              <a:ext uri="{FF2B5EF4-FFF2-40B4-BE49-F238E27FC236}">
                <a16:creationId xmlns:a16="http://schemas.microsoft.com/office/drawing/2014/main" id="{1B1F6FF6-2356-30B0-97D3-DAB08DCF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6" y="843823"/>
            <a:ext cx="5632374" cy="34558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43688E-FA6D-0FB4-EB6D-5F6728F07A42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2</a:t>
            </a:r>
          </a:p>
        </p:txBody>
      </p:sp>
    </p:spTree>
    <p:extLst>
      <p:ext uri="{BB962C8B-B14F-4D97-AF65-F5344CB8AC3E}">
        <p14:creationId xmlns:p14="http://schemas.microsoft.com/office/powerpoint/2010/main" val="28030004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465274" y="2632064"/>
            <a:ext cx="2485499" cy="170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Quadriplane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Relief No. 3 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quadriplan n</a:t>
            </a:r>
            <a:r>
              <a:rPr lang="fr-CA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3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), série River-Screen (Écran de rivière), 1989-1996. Bornstein prend grand soin d’éclairer ses pièces de manière spécifique, considérant que l’éclairage fait partie de l’expérience de l’œuvre.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Quadriplane-Structurist-Relief-No-3-River-Screen-Series.jpg">
            <a:extLst>
              <a:ext uri="{FF2B5EF4-FFF2-40B4-BE49-F238E27FC236}">
                <a16:creationId xmlns:a16="http://schemas.microsoft.com/office/drawing/2014/main" id="{8E2DD4CA-ACBA-56EA-FC12-43C36B92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8" y="769172"/>
            <a:ext cx="5694344" cy="352252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EBB0D4-6262-0242-4A63-95480ADF8184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2</a:t>
            </a:r>
          </a:p>
        </p:txBody>
      </p:sp>
    </p:spTree>
    <p:extLst>
      <p:ext uri="{BB962C8B-B14F-4D97-AF65-F5344CB8AC3E}">
        <p14:creationId xmlns:p14="http://schemas.microsoft.com/office/powerpoint/2010/main" val="227629552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1184624" y="3855030"/>
            <a:ext cx="7446757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Hexaplane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Relief No. 2 (Relief structuriste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hexaplan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n</a:t>
            </a:r>
            <a:r>
              <a:rPr lang="fr-CA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2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), de la série </a:t>
            </a:r>
            <a:r>
              <a:rPr lang="fr-CA" sz="1100" b="1" i="0" u="none" strike="noStrike" baseline="0" dirty="0" err="1">
                <a:solidFill>
                  <a:srgbClr val="000000"/>
                </a:solidFill>
                <a:latin typeface="+mn-lt"/>
              </a:rPr>
              <a:t>Arctic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 (Arctique), 1995-1998. Les reliefs de la série Arctique de Bornstein comptent parmi ses œuvres les plus sublimes.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Hexaplane-Structurist-Relief-No-2-Arctic-Series-alternate-view-1920.jpg">
            <a:extLst>
              <a:ext uri="{FF2B5EF4-FFF2-40B4-BE49-F238E27FC236}">
                <a16:creationId xmlns:a16="http://schemas.microsoft.com/office/drawing/2014/main" id="{22106FA8-7D39-9AD6-5F38-2585B6E2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08121"/>
            <a:ext cx="6858000" cy="27908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6CEE71-2D36-CCB7-FF35-2B008282B9F2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ACTIVITÉ D’APPRENTISSAGE N° 2</a:t>
            </a:r>
          </a:p>
        </p:txBody>
      </p:sp>
    </p:spTree>
    <p:extLst>
      <p:ext uri="{BB962C8B-B14F-4D97-AF65-F5344CB8AC3E}">
        <p14:creationId xmlns:p14="http://schemas.microsoft.com/office/powerpoint/2010/main" val="13152323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353711" y="3753680"/>
            <a:ext cx="3219985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Tripart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Hexaplane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Construction No. 2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Construction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hexaplane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en trois parties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2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2002-2006. Au début des années 2000, Bornstein détache ses reliefs du mur pour en faire des structures autonomes.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Tripart-Hexaplane-Construction-No.-2-d-1920x2880.jpg">
            <a:extLst>
              <a:ext uri="{FF2B5EF4-FFF2-40B4-BE49-F238E27FC236}">
                <a16:creationId xmlns:a16="http://schemas.microsoft.com/office/drawing/2014/main" id="{0014DF33-4F83-E3E4-48D4-DEB66464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63" y="252413"/>
            <a:ext cx="3086100" cy="4638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630A5BB-C644-FC0C-E49D-A6F4F65D2AF7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EXERCICE SOMMATIF</a:t>
            </a:r>
          </a:p>
        </p:txBody>
      </p:sp>
    </p:spTree>
    <p:extLst>
      <p:ext uri="{BB962C8B-B14F-4D97-AF65-F5344CB8AC3E}">
        <p14:creationId xmlns:p14="http://schemas.microsoft.com/office/powerpoint/2010/main" val="422956801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318144" y="3789171"/>
            <a:ext cx="3825855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Tripart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Hexaplane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Construction No. 2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Construction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hexaplane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en trois parties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2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maquette, 2002-2006. Tout au long de sa carrière, Bornstein conçoit des maquettes en planification de ses œuvres de grand format.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Tripart-Hexaplane-Construction-No-2-model.jpg">
            <a:extLst>
              <a:ext uri="{FF2B5EF4-FFF2-40B4-BE49-F238E27FC236}">
                <a16:creationId xmlns:a16="http://schemas.microsoft.com/office/drawing/2014/main" id="{BF5A7E5B-BFAD-4648-8B13-C5F1FE13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19" y="252413"/>
            <a:ext cx="3086100" cy="46386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9BABBC-8E08-7D78-B361-479F824C1470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EXERCICE SOMMATIF</a:t>
            </a:r>
          </a:p>
        </p:txBody>
      </p:sp>
    </p:spTree>
    <p:extLst>
      <p:ext uri="{BB962C8B-B14F-4D97-AF65-F5344CB8AC3E}">
        <p14:creationId xmlns:p14="http://schemas.microsoft.com/office/powerpoint/2010/main" val="103669658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394763" y="3789171"/>
            <a:ext cx="3375165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Four Part Vertical Double Plane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à double plan vertical en quatre parties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de la série Winter Sky (Ciel d’hiver), 1980-1983. À ce jour, cette œuvre est la plus imposante réalisée par Bornstein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Four-Part-Vertical-hi-res-2-web-1152x1536.jpg">
            <a:extLst>
              <a:ext uri="{FF2B5EF4-FFF2-40B4-BE49-F238E27FC236}">
                <a16:creationId xmlns:a16="http://schemas.microsoft.com/office/drawing/2014/main" id="{63E1E56C-6605-C535-D80A-5C469974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04" y="252413"/>
            <a:ext cx="3476625" cy="4638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9E8E15-E1D2-FA7F-0DBA-55F7F1D9CC98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EXERCICE SOMMATIF</a:t>
            </a:r>
          </a:p>
        </p:txBody>
      </p:sp>
    </p:spTree>
    <p:extLst>
      <p:ext uri="{BB962C8B-B14F-4D97-AF65-F5344CB8AC3E}">
        <p14:creationId xmlns:p14="http://schemas.microsoft.com/office/powerpoint/2010/main" val="77829715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333859" y="3776318"/>
            <a:ext cx="3506283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Vue A de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Four Part Vertical Double Plane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Nos. 14–17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à double plan vertical en quatre parties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os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14-17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de la série Winter Sky (Ciel d’hiver), 1980-1983. Comme son titre l’indique, cette œuvre est un hommage aux hivers des Prairies canadiennes </a:t>
            </a:r>
            <a:endParaRPr lang="en-US" sz="1100" b="1" dirty="0">
              <a:latin typeface="+mn-lt"/>
            </a:endParaRPr>
          </a:p>
        </p:txBody>
      </p:sp>
      <p:pic>
        <p:nvPicPr>
          <p:cNvPr id="2" name="Picture 1" descr="Four-Part-Vertical-model-additional-images-2-1303x2000.jpg">
            <a:extLst>
              <a:ext uri="{FF2B5EF4-FFF2-40B4-BE49-F238E27FC236}">
                <a16:creationId xmlns:a16="http://schemas.microsoft.com/office/drawing/2014/main" id="{F3A3B5CE-75E3-CC94-2C2F-0165D28A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99" y="252413"/>
            <a:ext cx="3019425" cy="4638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CFBE67-2348-232F-3A16-99B964785065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EXERCICE SOMMATIF</a:t>
            </a:r>
          </a:p>
        </p:txBody>
      </p:sp>
    </p:spTree>
    <p:extLst>
      <p:ext uri="{BB962C8B-B14F-4D97-AF65-F5344CB8AC3E}">
        <p14:creationId xmlns:p14="http://schemas.microsoft.com/office/powerpoint/2010/main" val="136317367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94651" y="3687307"/>
            <a:ext cx="3403876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Vue B de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Four Part Vertical Double Plane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Nos. 14–17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à double plan vertical en quatre parties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os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14-17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de la série Winter Sky (Ciel d’hiver), 1980-1983. Bornstein mélange lui-même la plupart des couleurs utilisées pour peindre ses reliefs.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Four-Part-Vertical-model-additional-images-4-1303x2000.jpg">
            <a:extLst>
              <a:ext uri="{FF2B5EF4-FFF2-40B4-BE49-F238E27FC236}">
                <a16:creationId xmlns:a16="http://schemas.microsoft.com/office/drawing/2014/main" id="{90AB1A2E-9A89-529E-6CB7-4F4117F77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22" y="252413"/>
            <a:ext cx="3019425" cy="46386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C8D5727-BCE6-A0A8-68CE-559424ACC818}"/>
              </a:ext>
            </a:extLst>
          </p:cNvPr>
          <p:cNvSpPr txBox="1"/>
          <p:nvPr/>
        </p:nvSpPr>
        <p:spPr>
          <a:xfrm>
            <a:off x="110836" y="98522"/>
            <a:ext cx="45720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CA" sz="1100" b="1" dirty="0">
                <a:latin typeface="+mn-lt"/>
              </a:rPr>
              <a:t>EXERCICE SOMMATIF</a:t>
            </a:r>
          </a:p>
        </p:txBody>
      </p:sp>
    </p:spTree>
    <p:extLst>
      <p:ext uri="{BB962C8B-B14F-4D97-AF65-F5344CB8AC3E}">
        <p14:creationId xmlns:p14="http://schemas.microsoft.com/office/powerpoint/2010/main" val="267474369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592929" y="3686029"/>
            <a:ext cx="2301689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Saskatoon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, 1954. Cette peinture, entre abstraction et figuration, représente le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Bessborough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, un grand hôtel situé dans le centre-ville de Saskatoon.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4" name="Picture 3" descr="Eli-Bornstein-Saskatoon.png">
            <a:extLst>
              <a:ext uri="{FF2B5EF4-FFF2-40B4-BE49-F238E27FC236}">
                <a16:creationId xmlns:a16="http://schemas.microsoft.com/office/drawing/2014/main" id="{3A147653-66BA-D340-9AD7-F6F69577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6" y="257175"/>
            <a:ext cx="5764819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1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819125" y="3855474"/>
            <a:ext cx="3006219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00" dirty="0">
                <a:ea typeface="+mj-lt"/>
                <a:cs typeface="+mj-lt"/>
              </a:rPr>
              <a:t>Eli Bornstein </a:t>
            </a:r>
            <a:r>
              <a:rPr lang="en-US" sz="1100" dirty="0" err="1">
                <a:ea typeface="+mj-lt"/>
                <a:cs typeface="+mj-lt"/>
              </a:rPr>
              <a:t>installant</a:t>
            </a:r>
            <a:r>
              <a:rPr lang="en-US" sz="1100" dirty="0">
                <a:ea typeface="+mj-lt"/>
                <a:cs typeface="+mj-lt"/>
              </a:rPr>
              <a:t> son </a:t>
            </a:r>
            <a:r>
              <a:rPr lang="en-US" sz="1100" dirty="0" err="1">
                <a:ea typeface="+mj-lt"/>
                <a:cs typeface="+mj-lt"/>
              </a:rPr>
              <a:t>œuvre</a:t>
            </a:r>
            <a:r>
              <a:rPr lang="en-US" sz="1100" dirty="0">
                <a:ea typeface="+mj-lt"/>
                <a:cs typeface="+mj-lt"/>
              </a:rPr>
              <a:t> dans le cadre de </a:t>
            </a:r>
            <a:r>
              <a:rPr lang="en-US" sz="1100" dirty="0" err="1">
                <a:ea typeface="+mj-lt"/>
                <a:cs typeface="+mj-lt"/>
              </a:rPr>
              <a:t>l’exposition</a:t>
            </a:r>
            <a:r>
              <a:rPr lang="en-US" sz="1100" dirty="0">
                <a:ea typeface="+mj-lt"/>
                <a:cs typeface="+mj-lt"/>
              </a:rPr>
              <a:t> </a:t>
            </a:r>
            <a:r>
              <a:rPr lang="en-US" sz="1100" i="1" dirty="0">
                <a:ea typeface="+mj-lt"/>
                <a:cs typeface="+mj-lt"/>
              </a:rPr>
              <a:t>Artist in Focus: Eli Bornstein </a:t>
            </a:r>
            <a:r>
              <a:rPr lang="en-US" sz="1100" dirty="0">
                <a:ea typeface="+mj-lt"/>
                <a:cs typeface="+mj-lt"/>
              </a:rPr>
              <a:t>(</a:t>
            </a:r>
            <a:r>
              <a:rPr lang="fr-CA" sz="1100" dirty="0">
                <a:ea typeface="+mj-lt"/>
                <a:cs typeface="+mj-lt"/>
              </a:rPr>
              <a:t>Artiste</a:t>
            </a:r>
            <a:r>
              <a:rPr lang="en-US" sz="1100" dirty="0">
                <a:ea typeface="+mj-lt"/>
                <a:cs typeface="+mj-lt"/>
              </a:rPr>
              <a:t> </a:t>
            </a:r>
            <a:r>
              <a:rPr lang="en-US" sz="1100" dirty="0" err="1">
                <a:ea typeface="+mj-lt"/>
                <a:cs typeface="+mj-lt"/>
              </a:rPr>
              <a:t>en</a:t>
            </a:r>
            <a:r>
              <a:rPr lang="en-US" sz="1100" dirty="0">
                <a:ea typeface="+mj-lt"/>
                <a:cs typeface="+mj-lt"/>
              </a:rPr>
              <a:t> vedette : Eli Bornstein) </a:t>
            </a:r>
            <a:r>
              <a:rPr lang="en-US" sz="1100" dirty="0" err="1">
                <a:ea typeface="+mj-lt"/>
                <a:cs typeface="+mj-lt"/>
              </a:rPr>
              <a:t>présentée</a:t>
            </a:r>
            <a:r>
              <a:rPr lang="en-US" sz="1100" dirty="0">
                <a:ea typeface="+mj-lt"/>
                <a:cs typeface="+mj-lt"/>
              </a:rPr>
              <a:t> au </a:t>
            </a:r>
            <a:r>
              <a:rPr lang="en-US" sz="1100" dirty="0" err="1">
                <a:ea typeface="+mj-lt"/>
                <a:cs typeface="+mj-lt"/>
              </a:rPr>
              <a:t>Remai</a:t>
            </a:r>
            <a:r>
              <a:rPr lang="en-US" sz="1100" dirty="0">
                <a:ea typeface="+mj-lt"/>
                <a:cs typeface="+mj-lt"/>
              </a:rPr>
              <a:t> Modern, Saskatoon, 2019.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5" name="Picture 4" descr="Photo-Eli-Bornstein-working-2019.jpg">
            <a:extLst>
              <a:ext uri="{FF2B5EF4-FFF2-40B4-BE49-F238E27FC236}">
                <a16:creationId xmlns:a16="http://schemas.microsoft.com/office/drawing/2014/main" id="{B8749FC1-6B43-F9C4-2F13-6A4AE4D9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3" y="257343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746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539567" y="4024699"/>
            <a:ext cx="3286124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Shelomo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, 1949-1956. </a:t>
            </a:r>
            <a:b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Bornstein s’inspire de l’œuvre de Constantin </a:t>
            </a:r>
            <a:r>
              <a:rPr lang="fr-FR" sz="1100" b="1" i="0" u="none" strike="noStrike" baseline="0" dirty="0" err="1">
                <a:solidFill>
                  <a:srgbClr val="000000"/>
                </a:solidFill>
                <a:latin typeface="+mn-lt"/>
              </a:rPr>
              <a:t>Brânçusi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 dans la création de certaines de ses premières sculptures.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Shelomo-alternate-view.jpg">
            <a:extLst>
              <a:ext uri="{FF2B5EF4-FFF2-40B4-BE49-F238E27FC236}">
                <a16:creationId xmlns:a16="http://schemas.microsoft.com/office/drawing/2014/main" id="{7E329FC5-C3FB-3A0F-08D4-5F64AF26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04" y="252413"/>
            <a:ext cx="32861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91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993345" y="3860069"/>
            <a:ext cx="2887418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Quadriplane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Relief No. 15-II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Relief structuriste quadriplan n</a:t>
            </a:r>
            <a:r>
              <a:rPr lang="fr-FR" sz="1100" b="1" i="1" u="non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15-II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2016-2017. Dans ce relief, les roses et les oranges vibrants évoquent le coucher du soleil.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Quadriplane-Structurist-Relief-No-15-II.jpg">
            <a:extLst>
              <a:ext uri="{FF2B5EF4-FFF2-40B4-BE49-F238E27FC236}">
                <a16:creationId xmlns:a16="http://schemas.microsoft.com/office/drawing/2014/main" id="{40F40B28-525D-4E73-D6B1-615192F8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71" y="252413"/>
            <a:ext cx="4829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520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910853" y="3629815"/>
            <a:ext cx="1962983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 avec l’épreuve de la couverture du numéro de 1997-1998 de la revue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Structurist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qu’il a fondée en 1960.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Photo-Eli-Bornstein-with-The-Structurist.jpg">
            <a:extLst>
              <a:ext uri="{FF2B5EF4-FFF2-40B4-BE49-F238E27FC236}">
                <a16:creationId xmlns:a16="http://schemas.microsoft.com/office/drawing/2014/main" id="{DCDD5967-F8A0-9173-D31D-E63BD07D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82" y="484398"/>
            <a:ext cx="6150913" cy="41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87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859670" y="2903647"/>
            <a:ext cx="2125002" cy="170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Vue d’installation de l’exposition 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An Art at the Mercy of Light: </a:t>
            </a:r>
            <a:r>
              <a:rPr lang="fr-CA" sz="1100" b="1" i="1" u="none" strike="noStrike" baseline="0" dirty="0" err="1">
                <a:solidFill>
                  <a:srgbClr val="000000"/>
                </a:solidFill>
                <a:latin typeface="+mn-lt"/>
              </a:rPr>
              <a:t>Recent</a:t>
            </a:r>
            <a:r>
              <a:rPr lang="fr-CA" sz="1100" b="1" i="1" u="none" strike="noStrike" baseline="0" dirty="0">
                <a:solidFill>
                  <a:srgbClr val="000000"/>
                </a:solidFill>
                <a:latin typeface="+mn-lt"/>
              </a:rPr>
              <a:t> Works by Eli Bornstein 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(Un art à la merci de la lumière : œuvres récentes d’Eli Bornstein) présentée à la Mendel Art </a:t>
            </a:r>
            <a:r>
              <a:rPr lang="fr-CA" sz="1100" b="1" i="0" u="none" strike="noStrike" baseline="0" dirty="0" err="1">
                <a:solidFill>
                  <a:srgbClr val="000000"/>
                </a:solidFill>
                <a:latin typeface="+mn-lt"/>
              </a:rPr>
              <a:t>Gallery</a:t>
            </a:r>
            <a:r>
              <a:rPr lang="fr-CA" sz="1100" b="1" i="0" u="none" strike="noStrike" baseline="0" dirty="0">
                <a:solidFill>
                  <a:srgbClr val="000000"/>
                </a:solidFill>
                <a:latin typeface="+mn-lt"/>
              </a:rPr>
              <a:t>, Saskatoon, 2013.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Troy-Marner-photo-installation-view-2013-exhibition-1.jpg">
            <a:extLst>
              <a:ext uri="{FF2B5EF4-FFF2-40B4-BE49-F238E27FC236}">
                <a16:creationId xmlns:a16="http://schemas.microsoft.com/office/drawing/2014/main" id="{7033C3A1-87DF-0C96-1D01-767715AF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9" y="531724"/>
            <a:ext cx="6114362" cy="40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321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32287" y="3169871"/>
            <a:ext cx="2463222" cy="153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US" sz="1100" b="1" dirty="0">
                <a:latin typeface="+mn-lt"/>
              </a:rPr>
              <a:t>Vue </a:t>
            </a:r>
            <a:r>
              <a:rPr lang="en-US" sz="1100" b="1" dirty="0" err="1">
                <a:latin typeface="+mn-lt"/>
              </a:rPr>
              <a:t>d’installation</a:t>
            </a:r>
            <a:r>
              <a:rPr lang="en-US" sz="1100" b="1" dirty="0">
                <a:latin typeface="+mn-lt"/>
              </a:rPr>
              <a:t> </a:t>
            </a:r>
            <a:r>
              <a:rPr lang="en-US" sz="1100" b="1" dirty="0" err="1">
                <a:latin typeface="+mn-lt"/>
              </a:rPr>
              <a:t>d’œuvres</a:t>
            </a:r>
            <a:r>
              <a:rPr lang="en-US" sz="1100" b="1" dirty="0">
                <a:latin typeface="+mn-lt"/>
              </a:rPr>
              <a:t> </a:t>
            </a:r>
            <a:r>
              <a:rPr lang="en-US" sz="1100" b="1" dirty="0" err="1">
                <a:latin typeface="+mn-lt"/>
              </a:rPr>
              <a:t>d’Eli</a:t>
            </a:r>
            <a:r>
              <a:rPr lang="en-US" sz="1100" b="1" dirty="0">
                <a:latin typeface="+mn-lt"/>
              </a:rPr>
              <a:t> Bornstein, </a:t>
            </a:r>
            <a:r>
              <a:rPr lang="en-US" sz="1100" b="1" i="1" dirty="0" err="1">
                <a:latin typeface="+mn-lt"/>
              </a:rPr>
              <a:t>Structurist</a:t>
            </a:r>
            <a:r>
              <a:rPr lang="en-US" sz="1100" b="1" i="1" dirty="0">
                <a:latin typeface="+mn-lt"/>
              </a:rPr>
              <a:t> Relief No. 6</a:t>
            </a:r>
            <a:r>
              <a:rPr lang="en-US" sz="1100" b="1" dirty="0">
                <a:latin typeface="+mn-lt"/>
              </a:rPr>
              <a:t> (</a:t>
            </a:r>
            <a:r>
              <a:rPr lang="en-US" sz="1100" b="1" i="1" dirty="0">
                <a:latin typeface="+mn-lt"/>
              </a:rPr>
              <a:t>Relief </a:t>
            </a:r>
            <a:r>
              <a:rPr lang="en-US" sz="1100" b="1" i="1" dirty="0" err="1">
                <a:latin typeface="+mn-lt"/>
              </a:rPr>
              <a:t>structuriste</a:t>
            </a:r>
            <a:r>
              <a:rPr lang="en-US" sz="1100" b="1" i="1" dirty="0">
                <a:latin typeface="+mn-lt"/>
              </a:rPr>
              <a:t> n</a:t>
            </a:r>
            <a:r>
              <a:rPr lang="en-US" sz="1100" b="1" i="1" baseline="30000" dirty="0">
                <a:latin typeface="+mn-lt"/>
              </a:rPr>
              <a:t>o</a:t>
            </a:r>
            <a:r>
              <a:rPr lang="en-US" sz="1100" b="1" i="1" dirty="0">
                <a:latin typeface="+mn-lt"/>
              </a:rPr>
              <a:t> 6</a:t>
            </a:r>
            <a:r>
              <a:rPr lang="en-US" sz="1100" b="1" dirty="0">
                <a:latin typeface="+mn-lt"/>
              </a:rPr>
              <a:t>), 1999-2000, </a:t>
            </a:r>
            <a:r>
              <a:rPr lang="en-US" sz="1100" b="1" i="1" dirty="0" err="1">
                <a:latin typeface="+mn-lt"/>
              </a:rPr>
              <a:t>Structurist</a:t>
            </a:r>
            <a:r>
              <a:rPr lang="en-US" sz="1100" b="1" i="1" dirty="0">
                <a:latin typeface="+mn-lt"/>
              </a:rPr>
              <a:t> Relief No. 7 </a:t>
            </a:r>
            <a:r>
              <a:rPr lang="en-US" sz="1100" b="1" dirty="0">
                <a:latin typeface="+mn-lt"/>
              </a:rPr>
              <a:t>(</a:t>
            </a:r>
            <a:r>
              <a:rPr lang="en-US" sz="1100" b="1" i="1" dirty="0">
                <a:latin typeface="+mn-lt"/>
              </a:rPr>
              <a:t>Relief </a:t>
            </a:r>
            <a:r>
              <a:rPr lang="en-US" sz="1100" b="1" i="1" dirty="0" err="1">
                <a:latin typeface="+mn-lt"/>
              </a:rPr>
              <a:t>structuriste</a:t>
            </a:r>
            <a:r>
              <a:rPr lang="en-US" sz="1100" b="1" i="1" dirty="0">
                <a:latin typeface="+mn-lt"/>
              </a:rPr>
              <a:t> n</a:t>
            </a:r>
            <a:r>
              <a:rPr lang="en-US" sz="1100" b="1" i="1" baseline="30000" dirty="0">
                <a:latin typeface="+mn-lt"/>
              </a:rPr>
              <a:t>o</a:t>
            </a:r>
            <a:r>
              <a:rPr lang="en-US" sz="1100" b="1" i="1" dirty="0">
                <a:latin typeface="+mn-lt"/>
              </a:rPr>
              <a:t> 7</a:t>
            </a:r>
            <a:r>
              <a:rPr lang="en-US" sz="1100" b="1" dirty="0">
                <a:latin typeface="+mn-lt"/>
              </a:rPr>
              <a:t>), 2000-2001, et </a:t>
            </a:r>
            <a:r>
              <a:rPr lang="en-US" sz="1100" b="1" i="1" dirty="0" err="1">
                <a:latin typeface="+mn-lt"/>
              </a:rPr>
              <a:t>Structurist</a:t>
            </a:r>
            <a:r>
              <a:rPr lang="en-US" sz="1100" b="1" i="1" dirty="0">
                <a:latin typeface="+mn-lt"/>
              </a:rPr>
              <a:t> Relief No. 8 </a:t>
            </a:r>
            <a:r>
              <a:rPr lang="en-US" sz="1100" b="1" dirty="0">
                <a:latin typeface="+mn-lt"/>
              </a:rPr>
              <a:t>(</a:t>
            </a:r>
            <a:r>
              <a:rPr lang="en-US" sz="1100" b="1" i="1" dirty="0">
                <a:latin typeface="+mn-lt"/>
              </a:rPr>
              <a:t>Relief </a:t>
            </a:r>
            <a:r>
              <a:rPr lang="en-US" sz="1100" b="1" i="1" dirty="0" err="1">
                <a:latin typeface="+mn-lt"/>
              </a:rPr>
              <a:t>structuriste</a:t>
            </a:r>
            <a:r>
              <a:rPr lang="en-US" sz="1100" b="1" i="1" dirty="0">
                <a:latin typeface="+mn-lt"/>
              </a:rPr>
              <a:t> n</a:t>
            </a:r>
            <a:r>
              <a:rPr lang="en-US" sz="1100" b="1" i="1" baseline="30000" dirty="0">
                <a:latin typeface="+mn-lt"/>
              </a:rPr>
              <a:t>o </a:t>
            </a:r>
            <a:r>
              <a:rPr lang="en-US" sz="1100" b="1" i="1" dirty="0">
                <a:latin typeface="+mn-lt"/>
              </a:rPr>
              <a:t>8</a:t>
            </a:r>
            <a:r>
              <a:rPr lang="en-US" sz="1100" b="1" dirty="0">
                <a:latin typeface="+mn-lt"/>
              </a:rPr>
              <a:t>), 2000-2002.</a:t>
            </a:r>
          </a:p>
        </p:txBody>
      </p:sp>
      <p:pic>
        <p:nvPicPr>
          <p:cNvPr id="2" name="Picture 1" descr="Photo-Structurist-Reliefs-Lit-by-Skylights.jpg">
            <a:extLst>
              <a:ext uri="{FF2B5EF4-FFF2-40B4-BE49-F238E27FC236}">
                <a16:creationId xmlns:a16="http://schemas.microsoft.com/office/drawing/2014/main" id="{29007A92-140B-ADAA-9AAD-A770077E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8" y="549523"/>
            <a:ext cx="6059278" cy="40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71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731325" y="3521515"/>
            <a:ext cx="2232565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The Island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L’île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1956. Cette œuvre est la dernière peinture figurative réalisée par Bornstein avant qu’il ne se consacre entièrement à la construction de reliefs.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the-island-n.jpg">
            <a:extLst>
              <a:ext uri="{FF2B5EF4-FFF2-40B4-BE49-F238E27FC236}">
                <a16:creationId xmlns:a16="http://schemas.microsoft.com/office/drawing/2014/main" id="{81B3DCAC-D8A6-13E3-0CB6-ADD20E1B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3" y="252413"/>
            <a:ext cx="6286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04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485017" y="3690792"/>
            <a:ext cx="3499655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Eli Bornstein, </a:t>
            </a:r>
            <a:r>
              <a:rPr lang="fr-FR" sz="1100" b="1" i="1" u="none" strike="noStrike" baseline="0" dirty="0" err="1">
                <a:solidFill>
                  <a:srgbClr val="000000"/>
                </a:solidFill>
                <a:latin typeface="+mn-lt"/>
              </a:rPr>
              <a:t>Growth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Motif No. 4 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Motif de croissance n</a:t>
            </a:r>
            <a:r>
              <a:rPr lang="fr-FR" sz="1100" b="1" i="1" u="none" strike="noStrike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fr-FR" sz="1100" b="1" i="1" u="none" strike="noStrike" baseline="0" dirty="0">
                <a:solidFill>
                  <a:srgbClr val="000000"/>
                </a:solidFill>
                <a:latin typeface="+mn-lt"/>
              </a:rPr>
              <a:t> 4</a:t>
            </a:r>
            <a:r>
              <a:rPr lang="fr-FR" sz="1100" b="1" i="0" u="none" strike="noStrike" baseline="0" dirty="0">
                <a:solidFill>
                  <a:srgbClr val="000000"/>
                </a:solidFill>
                <a:latin typeface="+mn-lt"/>
              </a:rPr>
              <a:t>), 1956. Les premières sculptures de Bornstein démontrent qu’il préconise une technique d’assemblage plutôt qu’il ne façonne ou sculpte à proprement parler ses œuvres tridimensionnelles. </a:t>
            </a:r>
            <a:endParaRPr lang="en-US" sz="1100" b="1" dirty="0">
              <a:latin typeface="+mn-lt"/>
              <a:ea typeface="+mj-lt"/>
              <a:cs typeface="+mj-lt"/>
            </a:endParaRPr>
          </a:p>
        </p:txBody>
      </p:sp>
      <p:pic>
        <p:nvPicPr>
          <p:cNvPr id="2" name="Picture 1" descr="eli-bornstein-maquette-for-tofk-1292x2000.jpg">
            <a:extLst>
              <a:ext uri="{FF2B5EF4-FFF2-40B4-BE49-F238E27FC236}">
                <a16:creationId xmlns:a16="http://schemas.microsoft.com/office/drawing/2014/main" id="{44D89753-0CB1-90E1-1193-DBFD3B35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22" y="252413"/>
            <a:ext cx="29908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762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46229" y="3405301"/>
            <a:ext cx="2310736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kern="100" dirty="0">
                <a:ea typeface="+mj-lt"/>
                <a:cs typeface="+mj-lt"/>
              </a:rPr>
              <a:t>Le Bauhaus est développé à Dessau, Allemagne, s.d. </a:t>
            </a:r>
          </a:p>
          <a:p>
            <a:r>
              <a:rPr lang="fr-FR" sz="1100" b="1" kern="100" dirty="0">
                <a:ea typeface="+mj-lt"/>
                <a:cs typeface="+mj-lt"/>
              </a:rPr>
              <a:t>Le Bauhaus est reconnu pour son programme d’études intégrant beaux-arts, design et</a:t>
            </a:r>
          </a:p>
          <a:p>
            <a:r>
              <a:rPr lang="fr-FR" sz="1100" b="1" kern="100" dirty="0">
                <a:ea typeface="+mj-lt"/>
                <a:cs typeface="+mj-lt"/>
              </a:rPr>
              <a:t>artisanat.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4" name="Picture 3" descr="4_Bauhaus_Dessau_Nate_Robert_via_Flickr_CC_BY_2.0.jpg">
            <a:extLst>
              <a:ext uri="{FF2B5EF4-FFF2-40B4-BE49-F238E27FC236}">
                <a16:creationId xmlns:a16="http://schemas.microsoft.com/office/drawing/2014/main" id="{42FB20CF-3286-E06C-C0DF-90AF6D20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2" y="621030"/>
            <a:ext cx="588645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8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905374" y="4198623"/>
            <a:ext cx="2795281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kern="100" dirty="0">
                <a:ea typeface="+mj-lt"/>
                <a:cs typeface="+mj-lt"/>
              </a:rPr>
              <a:t>Vladimir </a:t>
            </a:r>
            <a:r>
              <a:rPr lang="fr-FR" sz="1100" b="1" kern="100" dirty="0" err="1">
                <a:ea typeface="+mj-lt"/>
                <a:cs typeface="+mj-lt"/>
              </a:rPr>
              <a:t>Tatlin</a:t>
            </a:r>
            <a:r>
              <a:rPr lang="fr-FR" sz="1100" b="1" kern="100" dirty="0">
                <a:ea typeface="+mj-lt"/>
                <a:cs typeface="+mj-lt"/>
              </a:rPr>
              <a:t> et un assistant devant la</a:t>
            </a:r>
          </a:p>
          <a:p>
            <a:r>
              <a:rPr lang="fr-FR" sz="1100" b="1" kern="100" dirty="0">
                <a:ea typeface="+mj-lt"/>
                <a:cs typeface="+mj-lt"/>
              </a:rPr>
              <a:t>maquette du Monument à la Troisième</a:t>
            </a:r>
          </a:p>
          <a:p>
            <a:r>
              <a:rPr lang="fr-FR" sz="1100" b="1" kern="100" dirty="0">
                <a:ea typeface="+mj-lt"/>
                <a:cs typeface="+mj-lt"/>
              </a:rPr>
              <a:t>internationale, 1920.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Picture 1" descr="1024px-Tatlin's_Tower_maket_1919_year.jpg">
            <a:extLst>
              <a:ext uri="{FF2B5EF4-FFF2-40B4-BE49-F238E27FC236}">
                <a16:creationId xmlns:a16="http://schemas.microsoft.com/office/drawing/2014/main" id="{5F923D57-0248-C092-D56E-327098D1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15" y="252413"/>
            <a:ext cx="34575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29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881471" y="3916195"/>
            <a:ext cx="2860747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fr-FR" sz="1100" b="1" dirty="0">
                <a:latin typeface="+mn-lt"/>
              </a:rPr>
              <a:t>Sorel </a:t>
            </a:r>
            <a:r>
              <a:rPr lang="fr-FR" sz="1100" b="1" dirty="0" err="1">
                <a:latin typeface="+mn-lt"/>
              </a:rPr>
              <a:t>Etrog</a:t>
            </a:r>
            <a:r>
              <a:rPr lang="fr-FR" sz="1100" b="1" dirty="0">
                <a:latin typeface="+mn-lt"/>
              </a:rPr>
              <a:t>, </a:t>
            </a:r>
            <a:r>
              <a:rPr lang="fr-FR" sz="1100" b="1" i="1" dirty="0">
                <a:latin typeface="+mn-lt"/>
              </a:rPr>
              <a:t>Complexes of a Young</a:t>
            </a:r>
          </a:p>
          <a:p>
            <a:r>
              <a:rPr lang="fr-FR" sz="1100" b="1" i="1" dirty="0">
                <a:latin typeface="+mn-lt"/>
              </a:rPr>
              <a:t>Lady </a:t>
            </a:r>
            <a:r>
              <a:rPr lang="fr-FR" sz="1100" b="1" dirty="0">
                <a:latin typeface="+mn-lt"/>
              </a:rPr>
              <a:t>(</a:t>
            </a:r>
            <a:r>
              <a:rPr lang="fr-FR" sz="1100" b="1" i="1" dirty="0">
                <a:latin typeface="+mn-lt"/>
              </a:rPr>
              <a:t>Complexes d’une jeune femme</a:t>
            </a:r>
            <a:r>
              <a:rPr lang="fr-FR" sz="1100" b="1" dirty="0">
                <a:latin typeface="+mn-lt"/>
              </a:rPr>
              <a:t>), 1962. </a:t>
            </a:r>
            <a:r>
              <a:rPr lang="fr-FR" sz="1100" b="1" dirty="0" err="1">
                <a:latin typeface="+mn-lt"/>
              </a:rPr>
              <a:t>Etrog</a:t>
            </a:r>
            <a:r>
              <a:rPr lang="fr-FR" sz="1100" b="1" dirty="0">
                <a:latin typeface="+mn-lt"/>
              </a:rPr>
              <a:t> est reconnu pour sa prédilection pour les formes organiques dans ses œuvres sculpturales.</a:t>
            </a:r>
            <a:endParaRPr lang="en-US" sz="1100" b="1" dirty="0">
              <a:latin typeface="+mn-lt"/>
            </a:endParaRPr>
          </a:p>
        </p:txBody>
      </p:sp>
      <p:pic>
        <p:nvPicPr>
          <p:cNvPr id="2" name="Picture 1" descr="art-books_42_sorel-etrog-complexes-of-a-young-lady-1962-hart-house-kw3.jpg">
            <a:extLst>
              <a:ext uri="{FF2B5EF4-FFF2-40B4-BE49-F238E27FC236}">
                <a16:creationId xmlns:a16="http://schemas.microsoft.com/office/drawing/2014/main" id="{72492796-82A3-D789-2C0B-414BCE1B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51" y="252413"/>
            <a:ext cx="30861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15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1559729746146ADD1374E4EEBB78A" ma:contentTypeVersion="15" ma:contentTypeDescription="Create a new document." ma:contentTypeScope="" ma:versionID="6f26a7022dab534fbdcd73626728fd28">
  <xsd:schema xmlns:xsd="http://www.w3.org/2001/XMLSchema" xmlns:xs="http://www.w3.org/2001/XMLSchema" xmlns:p="http://schemas.microsoft.com/office/2006/metadata/properties" xmlns:ns2="b884e287-1c92-49cc-a912-5a08e8450b7f" xmlns:ns3="601693fa-2c38-4f6a-b983-c4972dc09c08" targetNamespace="http://schemas.microsoft.com/office/2006/metadata/properties" ma:root="true" ma:fieldsID="89bcb997e9f1554ab34efef9b3ca528f" ns2:_="" ns3:_="">
    <xsd:import namespace="b884e287-1c92-49cc-a912-5a08e8450b7f"/>
    <xsd:import namespace="601693fa-2c38-4f6a-b983-c4972dc0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4e287-1c92-49cc-a912-5a08e8450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76a38e6-a3f4-46a8-b767-39b2e58ea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693fa-2c38-4f6a-b983-c4972dc09c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226b552-a80e-4304-b7d0-b61cf7eb81a9}" ma:internalName="TaxCatchAll" ma:showField="CatchAllData" ma:web="601693fa-2c38-4f6a-b983-c4972dc0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84e287-1c92-49cc-a912-5a08e8450b7f">
      <Terms xmlns="http://schemas.microsoft.com/office/infopath/2007/PartnerControls"/>
    </lcf76f155ced4ddcb4097134ff3c332f>
    <TaxCatchAll xmlns="601693fa-2c38-4f6a-b983-c4972dc09c08" xsi:nil="true"/>
  </documentManagement>
</p:properties>
</file>

<file path=customXml/itemProps1.xml><?xml version="1.0" encoding="utf-8"?>
<ds:datastoreItem xmlns:ds="http://schemas.openxmlformats.org/officeDocument/2006/customXml" ds:itemID="{A260B28B-2918-48A1-AD4B-CB2C3C61FA3F}"/>
</file>

<file path=customXml/itemProps2.xml><?xml version="1.0" encoding="utf-8"?>
<ds:datastoreItem xmlns:ds="http://schemas.openxmlformats.org/officeDocument/2006/customXml" ds:itemID="{6B2BFF57-8E47-4049-8F1A-782284D9BB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139EE9-46E5-4EFA-A8CC-2911E0AB819E}">
  <ds:schemaRefs>
    <ds:schemaRef ds:uri="601693fa-2c38-4f6a-b983-c4972dc09c08"/>
    <ds:schemaRef ds:uri="b884e287-1c92-49cc-a912-5a08e8450b7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1233</Words>
  <Application>Microsoft Office PowerPoint</Application>
  <PresentationFormat>On-screen Show (16:9)</PresentationFormat>
  <Paragraphs>53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Champagne</dc:creator>
  <cp:lastModifiedBy>annie champagne</cp:lastModifiedBy>
  <cp:revision>235</cp:revision>
  <dcterms:modified xsi:type="dcterms:W3CDTF">2025-01-15T16:50:15Z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0x0101001EC1559729746146ADD1374E4EEBB78A</vt:lpwstr>
  </property>
  <property fmtid="{D5CDD505-2E9C-101B-9397-08002B2CF9AE}" pid="3" name="MediaServiceImageTags">
    <vt:lpwstr/>
  </property>
</Properties>
</file>