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4"/>
  </p:notesMasterIdLst>
  <p:sldIdLst>
    <p:sldId id="256" r:id="rId5"/>
    <p:sldId id="257" r:id="rId6"/>
    <p:sldId id="313" r:id="rId7"/>
    <p:sldId id="314" r:id="rId8"/>
    <p:sldId id="315" r:id="rId9"/>
    <p:sldId id="316" r:id="rId10"/>
    <p:sldId id="318" r:id="rId11"/>
    <p:sldId id="319" r:id="rId12"/>
    <p:sldId id="317" r:id="rId13"/>
    <p:sldId id="320" r:id="rId14"/>
    <p:sldId id="321" r:id="rId15"/>
    <p:sldId id="323" r:id="rId16"/>
    <p:sldId id="322" r:id="rId17"/>
    <p:sldId id="324" r:id="rId18"/>
    <p:sldId id="325" r:id="rId19"/>
    <p:sldId id="326" r:id="rId20"/>
    <p:sldId id="327" r:id="rId21"/>
    <p:sldId id="328" r:id="rId22"/>
    <p:sldId id="329" r:id="rId23"/>
    <p:sldId id="331" r:id="rId24"/>
    <p:sldId id="330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39" r:id="rId33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E0D015-ED9F-0162-9700-FEB053083B37}" v="684" dt="2025-03-17T23:17:21.727"/>
    <p1510:client id="{EFCF4BC2-37B8-BC4E-E372-BFC68C2B96CD}" v="25" dt="2025-03-18T19:03:42.74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08"/>
    <p:restoredTop sz="75745" autoAdjust="0"/>
  </p:normalViewPr>
  <p:slideViewPr>
    <p:cSldViewPr snapToGrid="0" snapToObjects="1">
      <p:cViewPr varScale="1">
        <p:scale>
          <a:sx n="121" d="100"/>
          <a:sy n="121" d="100"/>
        </p:scale>
        <p:origin x="8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740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book cover&#10;&#10;AI-generated content may be incorrect.">
            <a:extLst>
              <a:ext uri="{FF2B5EF4-FFF2-40B4-BE49-F238E27FC236}">
                <a16:creationId xmlns:a16="http://schemas.microsoft.com/office/drawing/2014/main" id="{B579D258-2FFF-8C76-8531-BAB8CF771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" y="0"/>
            <a:ext cx="9136007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925823" y="4458092"/>
            <a:ext cx="2664466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dirty="0">
                <a:ea typeface="+mj-lt"/>
                <a:cs typeface="+mj-lt"/>
              </a:rPr>
              <a:t>Sylvia D. Hamilton, date unknown. </a:t>
            </a:r>
            <a:endParaRPr lang="en-US" b="1" dirty="0"/>
          </a:p>
        </p:txBody>
      </p:sp>
      <p:pic>
        <p:nvPicPr>
          <p:cNvPr id="3" name="Picture 2" descr="A person holding a camera&#10;&#10;AI-generated content may be incorrect.">
            <a:extLst>
              <a:ext uri="{FF2B5EF4-FFF2-40B4-BE49-F238E27FC236}">
                <a16:creationId xmlns:a16="http://schemas.microsoft.com/office/drawing/2014/main" id="{5078784A-0112-7FD9-53D0-8F741371E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339" y="323491"/>
            <a:ext cx="7288122" cy="402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678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7037054" y="3132227"/>
            <a:ext cx="1888089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Sylvia D. Hamilton, still from </a:t>
            </a:r>
            <a:r>
              <a:rPr lang="en-US" sz="1100" b="1" i="1" kern="100" dirty="0">
                <a:ea typeface="+mj-lt"/>
                <a:cs typeface="+mj-lt"/>
              </a:rPr>
              <a:t>Black Mother Black Daughter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1989. Hamilton and her mother, Marie Waldron Hamilton, sit at the kitchen table discussing equality and empowerment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endParaRPr lang="en-US" b="1" dirty="0"/>
          </a:p>
        </p:txBody>
      </p:sp>
      <p:pic>
        <p:nvPicPr>
          <p:cNvPr id="3" name="Picture 2" descr="Two people sitting at a table&#10;&#10;AI-generated content may be incorrect.">
            <a:extLst>
              <a:ext uri="{FF2B5EF4-FFF2-40B4-BE49-F238E27FC236}">
                <a16:creationId xmlns:a16="http://schemas.microsoft.com/office/drawing/2014/main" id="{5CDADF95-F79B-3983-CF94-C2C8F1EA4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27" y="485236"/>
            <a:ext cx="6339890" cy="418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1704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447605" y="3456736"/>
            <a:ext cx="2060617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Sylvia D. Hamilton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still from </a:t>
            </a:r>
            <a:r>
              <a:rPr lang="en-US" sz="1100" b="1" i="1" kern="100" dirty="0">
                <a:ea typeface="+mj-lt"/>
                <a:cs typeface="+mj-lt"/>
              </a:rPr>
              <a:t>Portia White: Think on Me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2000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r>
              <a:rPr lang="en-US" sz="1100" b="1" kern="100" dirty="0">
                <a:ea typeface="+mj-lt"/>
                <a:cs typeface="+mj-lt"/>
              </a:rPr>
              <a:t>Hamilton creates films that feature </a:t>
            </a:r>
            <a:r>
              <a:rPr lang="en-US" sz="1100" b="1" kern="100" dirty="0">
                <a:effectLst/>
                <a:ea typeface="+mj-lt"/>
                <a:cs typeface="+mj-lt"/>
              </a:rPr>
              <a:t>a </a:t>
            </a:r>
            <a:r>
              <a:rPr lang="en-US" sz="1100" b="1" kern="100" dirty="0">
                <a:ea typeface="+mj-lt"/>
                <a:cs typeface="+mj-lt"/>
              </a:rPr>
              <a:t>unique blend </a:t>
            </a:r>
            <a:r>
              <a:rPr lang="en-US" sz="1100" b="1" kern="100" dirty="0">
                <a:effectLst/>
                <a:ea typeface="+mj-lt"/>
                <a:cs typeface="+mj-lt"/>
              </a:rPr>
              <a:t>of </a:t>
            </a:r>
            <a:r>
              <a:rPr lang="en-US" sz="1100" b="1" kern="100" dirty="0">
                <a:ea typeface="+mj-lt"/>
                <a:cs typeface="+mj-lt"/>
              </a:rPr>
              <a:t>tenderness, honesty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and activism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endParaRPr lang="en-US" b="1" dirty="0"/>
          </a:p>
        </p:txBody>
      </p:sp>
      <p:pic>
        <p:nvPicPr>
          <p:cNvPr id="3" name="Picture 2" descr="A person in a white dress&#10;&#10;AI-generated content may be incorrect.">
            <a:extLst>
              <a:ext uri="{FF2B5EF4-FFF2-40B4-BE49-F238E27FC236}">
                <a16:creationId xmlns:a16="http://schemas.microsoft.com/office/drawing/2014/main" id="{F14FA4C4-7D99-7C81-D5AA-22C0F3B62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33" y="371787"/>
            <a:ext cx="5447455" cy="439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4374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7023021" y="2827714"/>
            <a:ext cx="1682451" cy="170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a typeface="+mj-lt"/>
                <a:cs typeface="+mj-lt"/>
              </a:rPr>
              <a:t>Installation view of Sylvia D. Hamilton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i="1" dirty="0">
                <a:ea typeface="+mj-lt"/>
                <a:cs typeface="+mj-lt"/>
              </a:rPr>
              <a:t>Here We Are Here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dirty="0">
                <a:ea typeface="+mj-lt"/>
                <a:cs typeface="+mj-lt"/>
              </a:rPr>
              <a:t>2013–17</a:t>
            </a:r>
            <a:r>
              <a:rPr lang="en-CA" sz="1100" b="1" dirty="0">
                <a:effectLst/>
                <a:ea typeface="+mj-lt"/>
                <a:cs typeface="+mj-lt"/>
              </a:rPr>
              <a:t>. </a:t>
            </a:r>
            <a:r>
              <a:rPr lang="en-CA" sz="1100" b="1" dirty="0">
                <a:ea typeface="+mj-lt"/>
                <a:cs typeface="+mj-lt"/>
              </a:rPr>
              <a:t>In her Excavations series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dirty="0">
                <a:ea typeface="+mj-lt"/>
                <a:cs typeface="+mj-lt"/>
              </a:rPr>
              <a:t>Hamilton uses text and objects </a:t>
            </a:r>
            <a:r>
              <a:rPr lang="en-CA" sz="1100" b="1" dirty="0">
                <a:effectLst/>
                <a:ea typeface="+mj-lt"/>
                <a:cs typeface="+mj-lt"/>
              </a:rPr>
              <a:t>to </a:t>
            </a:r>
            <a:r>
              <a:rPr lang="en-CA" sz="1100" b="1" dirty="0">
                <a:ea typeface="+mj-lt"/>
                <a:cs typeface="+mj-lt"/>
              </a:rPr>
              <a:t>explore ideas of place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dirty="0">
                <a:ea typeface="+mj-lt"/>
                <a:cs typeface="+mj-lt"/>
              </a:rPr>
              <a:t>memory</a:t>
            </a:r>
            <a:r>
              <a:rPr lang="en-CA" sz="1100" b="1" dirty="0">
                <a:effectLst/>
                <a:ea typeface="+mj-lt"/>
                <a:cs typeface="+mj-lt"/>
              </a:rPr>
              <a:t>, and </a:t>
            </a:r>
            <a:r>
              <a:rPr lang="en-CA" sz="1100" b="1" dirty="0">
                <a:ea typeface="+mj-lt"/>
                <a:cs typeface="+mj-lt"/>
              </a:rPr>
              <a:t>history</a:t>
            </a:r>
            <a:r>
              <a:rPr lang="en-CA" sz="1100" b="1" dirty="0">
                <a:effectLst/>
                <a:ea typeface="+mj-lt"/>
                <a:cs typeface="+mj-lt"/>
              </a:rPr>
              <a:t>. 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room with a table and a projector&#10;&#10;AI-generated content may be incorrect.">
            <a:extLst>
              <a:ext uri="{FF2B5EF4-FFF2-40B4-BE49-F238E27FC236}">
                <a16:creationId xmlns:a16="http://schemas.microsoft.com/office/drawing/2014/main" id="{7D34642F-5321-151E-785F-EF62CC6C9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24" y="593066"/>
            <a:ext cx="6114157" cy="395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4440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788025" y="3781077"/>
            <a:ext cx="2912475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Once-Known Mi’kmaw Artist</a:t>
            </a:r>
            <a:r>
              <a:rPr lang="en-US" sz="1100" b="1" kern="100" dirty="0">
                <a:effectLst/>
                <a:ea typeface="+mj-lt"/>
                <a:cs typeface="+mj-lt"/>
              </a:rPr>
              <a:t>,</a:t>
            </a:r>
            <a:r>
              <a:rPr lang="en-US" sz="1100" b="1" i="1" kern="100" dirty="0">
                <a:effectLst/>
                <a:ea typeface="+mj-lt"/>
                <a:cs typeface="+mj-lt"/>
              </a:rPr>
              <a:t> </a:t>
            </a:r>
            <a:r>
              <a:rPr lang="en-US" sz="1100" b="1" i="1" kern="100" dirty="0">
                <a:ea typeface="+mj-lt"/>
                <a:cs typeface="+mj-lt"/>
              </a:rPr>
              <a:t>Eight-Pointed Star</a:t>
            </a:r>
            <a:r>
              <a:rPr lang="en-US" sz="1100" b="1" kern="100" dirty="0">
                <a:ea typeface="+mj-lt"/>
                <a:cs typeface="+mj-lt"/>
              </a:rPr>
              <a:t>,</a:t>
            </a:r>
            <a:r>
              <a:rPr lang="en-US" sz="1100" b="1" kern="100" dirty="0">
                <a:effectLst/>
                <a:ea typeface="+mj-lt"/>
                <a:cs typeface="+mj-lt"/>
              </a:rPr>
              <a:t> </a:t>
            </a:r>
            <a:r>
              <a:rPr lang="en-US" sz="1100" b="1" kern="100" dirty="0">
                <a:ea typeface="+mj-lt"/>
                <a:cs typeface="+mj-lt"/>
              </a:rPr>
              <a:t>date unknown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r>
              <a:rPr lang="en-US" sz="1100" b="1" kern="100" dirty="0">
                <a:ea typeface="+mj-lt"/>
                <a:cs typeface="+mj-lt"/>
              </a:rPr>
              <a:t>This stone etching depicts </a:t>
            </a:r>
            <a:r>
              <a:rPr lang="en-US" sz="1100" b="1" kern="100" dirty="0">
                <a:effectLst/>
                <a:ea typeface="+mj-lt"/>
                <a:cs typeface="+mj-lt"/>
              </a:rPr>
              <a:t>the </a:t>
            </a:r>
            <a:r>
              <a:rPr lang="en-US" sz="1100" b="1" kern="100" dirty="0">
                <a:ea typeface="+mj-lt"/>
                <a:cs typeface="+mj-lt"/>
              </a:rPr>
              <a:t>eight-pointed star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which represents the sun </a:t>
            </a:r>
            <a:r>
              <a:rPr lang="en-US" sz="1100" b="1" kern="100" dirty="0">
                <a:effectLst/>
                <a:ea typeface="+mj-lt"/>
                <a:cs typeface="+mj-lt"/>
              </a:rPr>
              <a:t>and </a:t>
            </a:r>
            <a:r>
              <a:rPr lang="en-US" sz="1100" b="1" kern="100" dirty="0">
                <a:ea typeface="+mj-lt"/>
                <a:cs typeface="+mj-lt"/>
              </a:rPr>
              <a:t>the eight nations of </a:t>
            </a:r>
            <a:r>
              <a:rPr lang="en-US" sz="1100" b="1" kern="100" err="1">
                <a:ea typeface="+mj-lt"/>
                <a:cs typeface="+mj-lt"/>
              </a:rPr>
              <a:t>Mi’kma’ki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endParaRPr lang="en-US" b="1"/>
          </a:p>
        </p:txBody>
      </p:sp>
      <p:pic>
        <p:nvPicPr>
          <p:cNvPr id="3" name="Picture 2" descr="A rock with moss on it&#10;&#10;AI-generated content may be incorrect.">
            <a:extLst>
              <a:ext uri="{FF2B5EF4-FFF2-40B4-BE49-F238E27FC236}">
                <a16:creationId xmlns:a16="http://schemas.microsoft.com/office/drawing/2014/main" id="{53981B20-AC03-B6EA-F45D-D337B943B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95" y="433598"/>
            <a:ext cx="4826613" cy="428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1694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621200" y="3914510"/>
            <a:ext cx="2664466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Jon Seca </a:t>
            </a:r>
            <a:r>
              <a:rPr lang="en-US" sz="1100" b="1" kern="100" err="1">
                <a:ea typeface="+mj-lt"/>
                <a:cs typeface="+mj-lt"/>
              </a:rPr>
              <a:t>LaBillois</a:t>
            </a:r>
            <a:r>
              <a:rPr lang="en-US" sz="1100" b="1" kern="100" dirty="0">
                <a:ea typeface="+mj-lt"/>
                <a:cs typeface="+mj-lt"/>
              </a:rPr>
              <a:t> and Alan </a:t>
            </a:r>
            <a:r>
              <a:rPr lang="en-US" sz="1100" b="1" kern="100" err="1">
                <a:ea typeface="+mj-lt"/>
                <a:cs typeface="+mj-lt"/>
              </a:rPr>
              <a:t>Syliboy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Four Humpback Whale Drum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date unknown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r>
              <a:rPr lang="en-US" sz="1100" b="1" kern="100" err="1">
                <a:ea typeface="+mj-lt"/>
                <a:cs typeface="+mj-lt"/>
              </a:rPr>
              <a:t>Syliboy</a:t>
            </a:r>
            <a:r>
              <a:rPr lang="en-US" sz="1100" b="1" kern="100" dirty="0">
                <a:ea typeface="+mj-lt"/>
                <a:cs typeface="+mj-lt"/>
              </a:rPr>
              <a:t> takes inspiration </a:t>
            </a:r>
            <a:r>
              <a:rPr lang="en-US" sz="1100" b="1" kern="100" dirty="0">
                <a:effectLst/>
                <a:ea typeface="+mj-lt"/>
                <a:cs typeface="+mj-lt"/>
              </a:rPr>
              <a:t>from </a:t>
            </a:r>
            <a:r>
              <a:rPr lang="en-US" sz="1100" b="1" kern="100" dirty="0">
                <a:ea typeface="+mj-lt"/>
                <a:cs typeface="+mj-lt"/>
              </a:rPr>
              <a:t>Mi’kmaw petroglyphs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b="1" kern="100" dirty="0">
                <a:ea typeface="+mj-lt"/>
                <a:cs typeface="+mj-lt"/>
              </a:rPr>
              <a:t>  </a:t>
            </a:r>
            <a:endParaRPr lang="en-US" b="1" dirty="0"/>
          </a:p>
        </p:txBody>
      </p:sp>
      <p:pic>
        <p:nvPicPr>
          <p:cNvPr id="3" name="Picture 2" descr="A drum with a picture of dolphins and a star&#10;&#10;AI-generated content may be incorrect.">
            <a:extLst>
              <a:ext uri="{FF2B5EF4-FFF2-40B4-BE49-F238E27FC236}">
                <a16:creationId xmlns:a16="http://schemas.microsoft.com/office/drawing/2014/main" id="{340FA3BC-2418-0FEF-4CD2-7DF41145F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265" y="366167"/>
            <a:ext cx="4403118" cy="440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2392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349844" y="3983221"/>
            <a:ext cx="2664466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Once-Known Mi’kmaw Artist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Figure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date unknown</a:t>
            </a:r>
            <a:r>
              <a:rPr lang="en-US" sz="1100" b="1" kern="100" dirty="0">
                <a:effectLst/>
                <a:ea typeface="+mj-lt"/>
                <a:cs typeface="+mj-lt"/>
              </a:rPr>
              <a:t>. This </a:t>
            </a:r>
            <a:r>
              <a:rPr lang="en-US" sz="1100" b="1" kern="100" dirty="0">
                <a:ea typeface="+mj-lt"/>
                <a:cs typeface="+mj-lt"/>
              </a:rPr>
              <a:t>petroglyph was made at least six hundred years ago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endParaRPr lang="en-US" b="1" dirty="0"/>
          </a:p>
        </p:txBody>
      </p:sp>
      <p:pic>
        <p:nvPicPr>
          <p:cNvPr id="3" name="Picture 2" descr="A rock with a drawing on it&#10;&#10;AI-generated content may be incorrect.">
            <a:extLst>
              <a:ext uri="{FF2B5EF4-FFF2-40B4-BE49-F238E27FC236}">
                <a16:creationId xmlns:a16="http://schemas.microsoft.com/office/drawing/2014/main" id="{96407801-A84E-6246-B261-9099419D6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210" y="272005"/>
            <a:ext cx="3298399" cy="459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0770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291517" y="3742409"/>
            <a:ext cx="2491938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Alan </a:t>
            </a:r>
            <a:r>
              <a:rPr lang="en-US" sz="1100" b="1" kern="100" err="1">
                <a:ea typeface="+mj-lt"/>
                <a:cs typeface="+mj-lt"/>
              </a:rPr>
              <a:t>Syliboy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All </a:t>
            </a:r>
            <a:r>
              <a:rPr lang="en-US" sz="1100" b="1" i="1" kern="100" dirty="0">
                <a:effectLst/>
                <a:ea typeface="+mj-lt"/>
                <a:cs typeface="+mj-lt"/>
              </a:rPr>
              <a:t>My </a:t>
            </a:r>
            <a:r>
              <a:rPr lang="en-US" sz="1100" b="1" i="1" kern="100" dirty="0">
                <a:ea typeface="+mj-lt"/>
                <a:cs typeface="+mj-lt"/>
              </a:rPr>
              <a:t>Relations, Family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1992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r>
              <a:rPr lang="en-US" sz="1100" b="1" kern="100" err="1">
                <a:ea typeface="+mj-lt"/>
                <a:cs typeface="+mj-lt"/>
              </a:rPr>
              <a:t>Syliboy</a:t>
            </a:r>
            <a:r>
              <a:rPr lang="en-US" sz="1100" b="1" kern="100" dirty="0">
                <a:ea typeface="+mj-lt"/>
                <a:cs typeface="+mj-lt"/>
              </a:rPr>
              <a:t> combines shapes found in Mi’kmaw petroglyphs with bold </a:t>
            </a:r>
            <a:r>
              <a:rPr lang="en-US" sz="1100" b="1" kern="100" err="1">
                <a:ea typeface="+mj-lt"/>
                <a:cs typeface="+mj-lt"/>
              </a:rPr>
              <a:t>colours</a:t>
            </a:r>
            <a:r>
              <a:rPr lang="en-US" sz="1100" b="1" kern="100" dirty="0">
                <a:ea typeface="+mj-lt"/>
                <a:cs typeface="+mj-lt"/>
              </a:rPr>
              <a:t> in this contemporary composition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endParaRPr lang="en-US" b="1">
              <a:ea typeface="+mj-lt"/>
              <a:cs typeface="+mj-lt"/>
            </a:endParaRPr>
          </a:p>
        </p:txBody>
      </p:sp>
      <p:pic>
        <p:nvPicPr>
          <p:cNvPr id="3" name="Picture 2" descr="A group of people with different colored faces&#10;&#10;AI-generated content may be incorrect.">
            <a:extLst>
              <a:ext uri="{FF2B5EF4-FFF2-40B4-BE49-F238E27FC236}">
                <a16:creationId xmlns:a16="http://schemas.microsoft.com/office/drawing/2014/main" id="{BAA4FC3F-73C3-71D9-CBE6-9C3C75D56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89" y="368748"/>
            <a:ext cx="5470176" cy="440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6737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1810139" y="4051737"/>
            <a:ext cx="5523029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Tom Forrestall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Island in the Ice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1987</a:t>
            </a:r>
            <a:r>
              <a:rPr lang="en-US" sz="1100" b="1" kern="100" dirty="0">
                <a:effectLst/>
                <a:ea typeface="+mj-lt"/>
                <a:cs typeface="+mj-lt"/>
              </a:rPr>
              <a:t>. This </a:t>
            </a:r>
            <a:r>
              <a:rPr lang="en-US" sz="1100" b="1" kern="100" dirty="0">
                <a:ea typeface="+mj-lt"/>
                <a:cs typeface="+mj-lt"/>
              </a:rPr>
              <a:t>painting depicts a rare weather event that filled the Halifax </a:t>
            </a:r>
            <a:r>
              <a:rPr lang="en-US" sz="1100" b="1" kern="100" err="1">
                <a:ea typeface="+mj-lt"/>
                <a:cs typeface="+mj-lt"/>
              </a:rPr>
              <a:t>harbour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r>
              <a:rPr lang="en-US" sz="1100" b="1" kern="100" dirty="0">
                <a:effectLst/>
                <a:ea typeface="+mj-lt"/>
                <a:cs typeface="+mj-lt"/>
              </a:rPr>
              <a:t>with </a:t>
            </a:r>
            <a:r>
              <a:rPr lang="en-US" sz="1100" b="1" kern="100" dirty="0">
                <a:ea typeface="+mj-lt"/>
                <a:cs typeface="+mj-lt"/>
              </a:rPr>
              <a:t>pack ice for the first time in recorded history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endParaRPr lang="en-US" b="1" dirty="0"/>
          </a:p>
        </p:txBody>
      </p:sp>
      <p:pic>
        <p:nvPicPr>
          <p:cNvPr id="3" name="Picture 2" descr="A large group of icebergs in a body of water&#10;&#10;AI-generated content may be incorrect.">
            <a:extLst>
              <a:ext uri="{FF2B5EF4-FFF2-40B4-BE49-F238E27FC236}">
                <a16:creationId xmlns:a16="http://schemas.microsoft.com/office/drawing/2014/main" id="{DB25D882-A045-107E-F423-BE2B2E98D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72" y="917582"/>
            <a:ext cx="8346057" cy="29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0845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111542" y="3645588"/>
            <a:ext cx="2712761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a typeface="+mj-lt"/>
                <a:cs typeface="+mj-lt"/>
              </a:rPr>
              <a:t>Arthur Lismer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i="1" dirty="0">
                <a:ea typeface="+mj-lt"/>
                <a:cs typeface="+mj-lt"/>
              </a:rPr>
              <a:t>Halifax Harbour</a:t>
            </a:r>
            <a:r>
              <a:rPr lang="en-CA" sz="1100" b="1" i="1" dirty="0">
                <a:effectLst/>
                <a:ea typeface="+mj-lt"/>
                <a:cs typeface="+mj-lt"/>
              </a:rPr>
              <a:t>, </a:t>
            </a:r>
            <a:r>
              <a:rPr lang="en-CA" sz="1100" b="1" i="1" dirty="0">
                <a:ea typeface="+mj-lt"/>
                <a:cs typeface="+mj-lt"/>
              </a:rPr>
              <a:t>Time </a:t>
            </a:r>
            <a:r>
              <a:rPr lang="en-CA" sz="1100" b="1" i="1" dirty="0">
                <a:effectLst/>
                <a:ea typeface="+mj-lt"/>
                <a:cs typeface="+mj-lt"/>
              </a:rPr>
              <a:t>of </a:t>
            </a:r>
            <a:r>
              <a:rPr lang="en-CA" sz="1100" b="1" i="1" dirty="0">
                <a:ea typeface="+mj-lt"/>
                <a:cs typeface="+mj-lt"/>
              </a:rPr>
              <a:t>War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dirty="0">
                <a:ea typeface="+mj-lt"/>
                <a:cs typeface="+mj-lt"/>
              </a:rPr>
              <a:t>c.1917. Lismer created </a:t>
            </a:r>
            <a:r>
              <a:rPr lang="en-CA" sz="1100" b="1" dirty="0">
                <a:effectLst/>
                <a:ea typeface="+mj-lt"/>
                <a:cs typeface="+mj-lt"/>
              </a:rPr>
              <a:t>this </a:t>
            </a:r>
            <a:r>
              <a:rPr lang="en-CA" sz="1100" b="1" dirty="0">
                <a:ea typeface="+mj-lt"/>
                <a:cs typeface="+mj-lt"/>
              </a:rPr>
              <a:t>depiction </a:t>
            </a:r>
            <a:r>
              <a:rPr lang="en-CA" sz="1100" b="1" dirty="0">
                <a:effectLst/>
                <a:ea typeface="+mj-lt"/>
                <a:cs typeface="+mj-lt"/>
              </a:rPr>
              <a:t>of </a:t>
            </a:r>
            <a:r>
              <a:rPr lang="en-CA" sz="1100" b="1" dirty="0">
                <a:ea typeface="+mj-lt"/>
                <a:cs typeface="+mj-lt"/>
              </a:rPr>
              <a:t>the Halifax harbour while serving </a:t>
            </a:r>
            <a:r>
              <a:rPr lang="en-CA" sz="1100" b="1" dirty="0">
                <a:effectLst/>
                <a:ea typeface="+mj-lt"/>
                <a:cs typeface="+mj-lt"/>
              </a:rPr>
              <a:t>as </a:t>
            </a:r>
            <a:r>
              <a:rPr lang="en-CA" sz="1100" b="1" dirty="0">
                <a:ea typeface="+mj-lt"/>
                <a:cs typeface="+mj-lt"/>
              </a:rPr>
              <a:t>an official war artist</a:t>
            </a:r>
            <a:r>
              <a:rPr lang="en-CA" sz="1100" b="1" dirty="0">
                <a:effectLst/>
                <a:ea typeface="+mj-lt"/>
                <a:cs typeface="+mj-lt"/>
              </a:rPr>
              <a:t>.</a:t>
            </a:r>
            <a:r>
              <a:rPr lang="en-CA" sz="1100" b="1" dirty="0">
                <a:ea typeface="+mj-lt"/>
                <a:cs typeface="+mj-lt"/>
              </a:rPr>
              <a:t> </a:t>
            </a:r>
            <a:r>
              <a:rPr lang="en-CA" sz="1100" b="1" dirty="0">
                <a:effectLst/>
                <a:ea typeface="+mj-lt"/>
                <a:cs typeface="+mj-lt"/>
              </a:rPr>
              <a:t> 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painting of a ship in the water&#10;&#10;AI-generated content may be incorrect.">
            <a:extLst>
              <a:ext uri="{FF2B5EF4-FFF2-40B4-BE49-F238E27FC236}">
                <a16:creationId xmlns:a16="http://schemas.microsoft.com/office/drawing/2014/main" id="{E502730F-FFC7-983B-CCE7-607D2649E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63" y="463670"/>
            <a:ext cx="5413587" cy="421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6895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577269" y="3761671"/>
            <a:ext cx="2028268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Ruth Salter Wainwright, </a:t>
            </a:r>
            <a:r>
              <a:rPr lang="en-US" sz="1100" b="1" i="1" kern="100" dirty="0">
                <a:ea typeface="+mj-lt"/>
                <a:cs typeface="+mj-lt"/>
              </a:rPr>
              <a:t>Water Street, Halifax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1953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r>
              <a:rPr lang="en-US" sz="1100" b="1" kern="100" dirty="0">
                <a:ea typeface="+mj-lt"/>
                <a:cs typeface="+mj-lt"/>
              </a:rPr>
              <a:t>Salter Wainwright exhibited widely throughout Halifax, and later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across Canada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b="1" kern="100" dirty="0">
                <a:ea typeface="+mj-lt"/>
                <a:cs typeface="+mj-lt"/>
              </a:rPr>
              <a:t>  </a:t>
            </a:r>
            <a:endParaRPr lang="en-US" b="1"/>
          </a:p>
        </p:txBody>
      </p:sp>
      <p:pic>
        <p:nvPicPr>
          <p:cNvPr id="3" name="Picture 2" descr="A painting of a snowy city&#10;&#10;AI-generated content may be incorrect.">
            <a:extLst>
              <a:ext uri="{FF2B5EF4-FFF2-40B4-BE49-F238E27FC236}">
                <a16:creationId xmlns:a16="http://schemas.microsoft.com/office/drawing/2014/main" id="{A0A73E68-5E8B-DCE8-79F6-25FBDBB40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90" y="366622"/>
            <a:ext cx="5627233" cy="442103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734608" y="2984418"/>
            <a:ext cx="2028268" cy="170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Richard Short, Dominic Serres, and James Mason, </a:t>
            </a:r>
            <a:r>
              <a:rPr lang="en-US" sz="1100" b="1" i="1" kern="100" dirty="0">
                <a:ea typeface="+mj-lt"/>
                <a:cs typeface="+mj-lt"/>
              </a:rPr>
              <a:t>The Town and Harbour of Halifax </a:t>
            </a:r>
            <a:r>
              <a:rPr lang="en-US" sz="1100" b="1" i="1" kern="100" dirty="0">
                <a:effectLst/>
                <a:ea typeface="+mj-lt"/>
                <a:cs typeface="+mj-lt"/>
              </a:rPr>
              <a:t>in </a:t>
            </a:r>
            <a:r>
              <a:rPr lang="en-US" sz="1100" b="1" i="1" kern="100" dirty="0">
                <a:ea typeface="+mj-lt"/>
                <a:cs typeface="+mj-lt"/>
              </a:rPr>
              <a:t>Nova Scotia</a:t>
            </a:r>
            <a:r>
              <a:rPr lang="en-US" sz="1100" b="1" i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as appears from George Island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1764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r>
              <a:rPr lang="en-US" sz="1100" b="1" kern="100" dirty="0">
                <a:ea typeface="+mj-lt"/>
                <a:cs typeface="+mj-lt"/>
              </a:rPr>
              <a:t>This engraving print is one of the earliest images of Halifax in existence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b="1" kern="100" dirty="0">
                <a:ea typeface="+mj-lt"/>
                <a:cs typeface="+mj-lt"/>
              </a:rPr>
              <a:t>  </a:t>
            </a:r>
            <a:endParaRPr lang="en-US" b="1" dirty="0"/>
          </a:p>
        </p:txBody>
      </p:sp>
      <p:pic>
        <p:nvPicPr>
          <p:cNvPr id="3" name="Picture 2" descr="A drawing of a city with boats in the water&#10;&#10;AI-generated content may be incorrect.">
            <a:extLst>
              <a:ext uri="{FF2B5EF4-FFF2-40B4-BE49-F238E27FC236}">
                <a16:creationId xmlns:a16="http://schemas.microsoft.com/office/drawing/2014/main" id="{2111F757-0FCA-BA6B-1CB1-6D5D80AD5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25" y="452583"/>
            <a:ext cx="6011594" cy="423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0043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2184630" y="4281274"/>
            <a:ext cx="4777937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Peter </a:t>
            </a:r>
            <a:r>
              <a:rPr lang="en-US" sz="1100" b="1" kern="100" err="1">
                <a:ea typeface="+mj-lt"/>
                <a:cs typeface="+mj-lt"/>
              </a:rPr>
              <a:t>Monamy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The Capture of </a:t>
            </a:r>
            <a:r>
              <a:rPr lang="en-US" sz="1100" b="1" i="1" kern="100" err="1">
                <a:ea typeface="+mj-lt"/>
                <a:cs typeface="+mj-lt"/>
              </a:rPr>
              <a:t>Louisbourg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c.1745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r>
              <a:rPr lang="en-US" sz="1100" b="1" kern="100" dirty="0">
                <a:ea typeface="+mj-lt"/>
                <a:cs typeface="+mj-lt"/>
              </a:rPr>
              <a:t>Depictions of the Halifax </a:t>
            </a:r>
            <a:r>
              <a:rPr lang="en-US" sz="1100" b="1" kern="100" err="1">
                <a:ea typeface="+mj-lt"/>
                <a:cs typeface="+mj-lt"/>
              </a:rPr>
              <a:t>harbour</a:t>
            </a:r>
            <a:r>
              <a:rPr lang="en-US" sz="1100" b="1" kern="100" dirty="0">
                <a:ea typeface="+mj-lt"/>
                <a:cs typeface="+mj-lt"/>
              </a:rPr>
              <a:t> were some of the first settler images </a:t>
            </a:r>
            <a:r>
              <a:rPr lang="en-US" sz="1100" b="1" kern="100" dirty="0">
                <a:effectLst/>
                <a:ea typeface="+mj-lt"/>
                <a:cs typeface="+mj-lt"/>
              </a:rPr>
              <a:t>of the </a:t>
            </a:r>
            <a:r>
              <a:rPr lang="en-US" sz="1100" b="1" kern="100" dirty="0">
                <a:ea typeface="+mj-lt"/>
                <a:cs typeface="+mj-lt"/>
              </a:rPr>
              <a:t>region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b="1" kern="100" dirty="0">
                <a:ea typeface="+mj-lt"/>
                <a:cs typeface="+mj-lt"/>
              </a:rPr>
              <a:t>  </a:t>
            </a:r>
            <a:endParaRPr lang="en-US" b="1" dirty="0"/>
          </a:p>
        </p:txBody>
      </p:sp>
      <p:pic>
        <p:nvPicPr>
          <p:cNvPr id="4" name="Picture 3" descr="A painting of ships in the water&#10;&#10;AI-generated content may be incorrect.">
            <a:extLst>
              <a:ext uri="{FF2B5EF4-FFF2-40B4-BE49-F238E27FC236}">
                <a16:creationId xmlns:a16="http://schemas.microsoft.com/office/drawing/2014/main" id="{F6606BDA-F05C-0D1C-595D-D1A4AC2B8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57579"/>
            <a:ext cx="6868784" cy="368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041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925817" y="3232124"/>
            <a:ext cx="1877306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a typeface="+mj-lt"/>
                <a:cs typeface="+mj-lt"/>
              </a:rPr>
              <a:t>Sylvia D. Hamilton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dirty="0">
                <a:ea typeface="+mj-lt"/>
                <a:cs typeface="+mj-lt"/>
              </a:rPr>
              <a:t>still from </a:t>
            </a:r>
            <a:r>
              <a:rPr lang="en-CA" sz="1100" b="1" i="1" dirty="0">
                <a:ea typeface="+mj-lt"/>
                <a:cs typeface="+mj-lt"/>
              </a:rPr>
              <a:t>Black Mother Black Daughter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dirty="0">
                <a:ea typeface="+mj-lt"/>
                <a:cs typeface="+mj-lt"/>
              </a:rPr>
              <a:t>1989</a:t>
            </a:r>
            <a:r>
              <a:rPr lang="en-CA" sz="1100" b="1" dirty="0">
                <a:effectLst/>
                <a:ea typeface="+mj-lt"/>
                <a:cs typeface="+mj-lt"/>
              </a:rPr>
              <a:t>. </a:t>
            </a:r>
            <a:r>
              <a:rPr lang="en-CA" sz="1100" b="1" dirty="0">
                <a:ea typeface="+mj-lt"/>
                <a:cs typeface="+mj-lt"/>
              </a:rPr>
              <a:t>In </a:t>
            </a:r>
            <a:r>
              <a:rPr lang="en-CA" sz="1100" b="1" dirty="0">
                <a:effectLst/>
                <a:ea typeface="+mj-lt"/>
                <a:cs typeface="+mj-lt"/>
              </a:rPr>
              <a:t>this </a:t>
            </a:r>
            <a:r>
              <a:rPr lang="en-CA" sz="1100" b="1" dirty="0">
                <a:ea typeface="+mj-lt"/>
                <a:cs typeface="+mj-lt"/>
              </a:rPr>
              <a:t>film, Hamilton explores ideas of community, legacy, tradition, and empowerment</a:t>
            </a:r>
            <a:r>
              <a:rPr lang="en-CA" sz="1100" b="1" dirty="0">
                <a:effectLst/>
                <a:ea typeface="+mj-lt"/>
                <a:cs typeface="+mj-lt"/>
              </a:rPr>
              <a:t>.</a:t>
            </a:r>
            <a:r>
              <a:rPr lang="en-CA" sz="1100" b="1" dirty="0">
                <a:ea typeface="+mj-lt"/>
                <a:cs typeface="+mj-lt"/>
              </a:rPr>
              <a:t> </a:t>
            </a:r>
            <a:r>
              <a:rPr lang="en-CA" sz="1100" b="1" dirty="0">
                <a:effectLst/>
                <a:ea typeface="+mj-lt"/>
                <a:cs typeface="+mj-lt"/>
              </a:rPr>
              <a:t> </a:t>
            </a:r>
            <a:endParaRPr lang="en-US" b="1">
              <a:ea typeface="+mj-lt"/>
              <a:cs typeface="+mj-lt"/>
            </a:endParaRPr>
          </a:p>
        </p:txBody>
      </p:sp>
      <p:pic>
        <p:nvPicPr>
          <p:cNvPr id="3" name="Picture 2" descr="A group of women standing outside&#10;&#10;AI-generated content may be incorrect.">
            <a:extLst>
              <a:ext uri="{FF2B5EF4-FFF2-40B4-BE49-F238E27FC236}">
                <a16:creationId xmlns:a16="http://schemas.microsoft.com/office/drawing/2014/main" id="{48F2C2C8-3FD4-8CCF-E7DE-60DA15EFA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75" y="539151"/>
            <a:ext cx="6118001" cy="4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7877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662688" y="3589326"/>
            <a:ext cx="1995919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Sylvia D. Hamilton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still from </a:t>
            </a:r>
            <a:r>
              <a:rPr lang="en-US" sz="1100" b="1" i="1" kern="100" dirty="0">
                <a:ea typeface="+mj-lt"/>
                <a:cs typeface="+mj-lt"/>
              </a:rPr>
              <a:t>Black Mother Black Daughter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1989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r>
              <a:rPr lang="en-US" sz="1100" b="1" kern="100" dirty="0">
                <a:ea typeface="+mj-lt"/>
                <a:cs typeface="+mj-lt"/>
              </a:rPr>
              <a:t>In this scene</a:t>
            </a:r>
            <a:r>
              <a:rPr lang="en-US" sz="1100" b="1" kern="100" dirty="0">
                <a:effectLst/>
                <a:ea typeface="+mj-lt"/>
                <a:cs typeface="+mj-lt"/>
              </a:rPr>
              <a:t>, a </a:t>
            </a:r>
            <a:r>
              <a:rPr lang="en-US" sz="1100" b="1" kern="100" dirty="0">
                <a:ea typeface="+mj-lt"/>
                <a:cs typeface="+mj-lt"/>
              </a:rPr>
              <a:t>group of Nova Scotia women share in </a:t>
            </a:r>
            <a:r>
              <a:rPr lang="en-US" sz="1100" b="1" kern="100" dirty="0">
                <a:effectLst/>
                <a:ea typeface="+mj-lt"/>
                <a:cs typeface="+mj-lt"/>
              </a:rPr>
              <a:t>the </a:t>
            </a:r>
            <a:r>
              <a:rPr lang="en-US" sz="1100" b="1" kern="100" dirty="0">
                <a:ea typeface="+mj-lt"/>
                <a:cs typeface="+mj-lt"/>
              </a:rPr>
              <a:t>craft </a:t>
            </a:r>
            <a:r>
              <a:rPr lang="en-US" sz="1100" b="1" kern="100" dirty="0">
                <a:effectLst/>
                <a:ea typeface="+mj-lt"/>
                <a:cs typeface="+mj-lt"/>
              </a:rPr>
              <a:t>of </a:t>
            </a:r>
            <a:r>
              <a:rPr lang="en-US" sz="1100" b="1" kern="100" dirty="0">
                <a:ea typeface="+mj-lt"/>
                <a:cs typeface="+mj-lt"/>
              </a:rPr>
              <a:t>basketweaving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endParaRPr lang="en-US" b="1" dirty="0"/>
          </a:p>
        </p:txBody>
      </p:sp>
      <p:pic>
        <p:nvPicPr>
          <p:cNvPr id="3" name="Picture 2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585583A2-6F08-EB2F-C277-CFB9A2393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33" y="414919"/>
            <a:ext cx="5788239" cy="430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9552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2085631" y="4368202"/>
            <a:ext cx="4972032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dirty="0">
                <a:ea typeface="+mj-lt"/>
                <a:cs typeface="+mj-lt"/>
              </a:rPr>
              <a:t>Sylvia D. Hamilton, still from </a:t>
            </a:r>
            <a:r>
              <a:rPr lang="en-US" sz="1100" b="1" i="1" dirty="0">
                <a:ea typeface="+mj-lt"/>
                <a:cs typeface="+mj-lt"/>
              </a:rPr>
              <a:t>Black Mother Black Daughter</a:t>
            </a:r>
            <a:r>
              <a:rPr lang="en-US" sz="1100" b="1" dirty="0">
                <a:effectLst/>
                <a:ea typeface="+mj-lt"/>
                <a:cs typeface="+mj-lt"/>
              </a:rPr>
              <a:t>, </a:t>
            </a:r>
            <a:r>
              <a:rPr lang="en-US" sz="1100" b="1" dirty="0">
                <a:ea typeface="+mj-lt"/>
                <a:cs typeface="+mj-lt"/>
              </a:rPr>
              <a:t>1989</a:t>
            </a:r>
            <a:r>
              <a:rPr lang="en-US" sz="1100" b="1" dirty="0">
                <a:effectLst/>
                <a:ea typeface="+mj-lt"/>
                <a:cs typeface="+mj-lt"/>
              </a:rPr>
              <a:t>. </a:t>
            </a:r>
            <a:r>
              <a:rPr lang="en-US" sz="1100" b="1" dirty="0">
                <a:ea typeface="+mj-lt"/>
                <a:cs typeface="+mj-lt"/>
              </a:rPr>
              <a:t>This </a:t>
            </a:r>
            <a:r>
              <a:rPr lang="en-US" sz="1100" b="1" dirty="0">
                <a:effectLst/>
                <a:ea typeface="+mj-lt"/>
                <a:cs typeface="+mj-lt"/>
              </a:rPr>
              <a:t>was </a:t>
            </a:r>
            <a:r>
              <a:rPr lang="en-US" sz="1100" b="1" dirty="0">
                <a:ea typeface="+mj-lt"/>
                <a:cs typeface="+mj-lt"/>
              </a:rPr>
              <a:t>Hamilton’s </a:t>
            </a:r>
            <a:r>
              <a:rPr lang="en-US" sz="1100" b="1" dirty="0">
                <a:effectLst/>
                <a:ea typeface="+mj-lt"/>
                <a:cs typeface="+mj-lt"/>
              </a:rPr>
              <a:t>first </a:t>
            </a:r>
            <a:r>
              <a:rPr lang="en-US" sz="1100" b="1" dirty="0">
                <a:ea typeface="+mj-lt"/>
                <a:cs typeface="+mj-lt"/>
              </a:rPr>
              <a:t>documentary released </a:t>
            </a:r>
            <a:r>
              <a:rPr lang="en-US" sz="1100" b="1" dirty="0">
                <a:effectLst/>
                <a:ea typeface="+mj-lt"/>
                <a:cs typeface="+mj-lt"/>
              </a:rPr>
              <a:t>by the </a:t>
            </a:r>
            <a:r>
              <a:rPr lang="en-US" sz="1100" b="1" dirty="0">
                <a:ea typeface="+mj-lt"/>
                <a:cs typeface="+mj-lt"/>
              </a:rPr>
              <a:t>National Film Board</a:t>
            </a:r>
            <a:r>
              <a:rPr lang="en-US" sz="1100" b="1" dirty="0">
                <a:effectLst/>
                <a:ea typeface="+mj-lt"/>
                <a:cs typeface="+mj-lt"/>
              </a:rPr>
              <a:t>.</a:t>
            </a:r>
            <a:r>
              <a:rPr lang="en-US" sz="1100" b="1" dirty="0">
                <a:ea typeface="+mj-lt"/>
                <a:cs typeface="+mj-lt"/>
              </a:rPr>
              <a:t> </a:t>
            </a:r>
            <a:r>
              <a:rPr lang="en-US" sz="1100" b="1" dirty="0">
                <a:effectLst/>
                <a:ea typeface="+mj-lt"/>
                <a:cs typeface="+mj-lt"/>
              </a:rPr>
              <a:t> 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person and person standing on a dock&#10;&#10;AI-generated content may be incorrect.">
            <a:extLst>
              <a:ext uri="{FF2B5EF4-FFF2-40B4-BE49-F238E27FC236}">
                <a16:creationId xmlns:a16="http://schemas.microsoft.com/office/drawing/2014/main" id="{8507EFD7-3183-AF27-1CA3-6D7ABB039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485" y="417804"/>
            <a:ext cx="6679030" cy="380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3230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1190639" y="4376367"/>
            <a:ext cx="6751230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Sylvia D. Hamilton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still from </a:t>
            </a:r>
            <a:r>
              <a:rPr lang="en-US" sz="1100" b="1" i="1" kern="100" dirty="0">
                <a:ea typeface="+mj-lt"/>
                <a:cs typeface="+mj-lt"/>
              </a:rPr>
              <a:t>Speak It! From the Heart of Black Nova Scotia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1992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r>
              <a:rPr lang="en-US" sz="1100" b="1" kern="100" dirty="0">
                <a:ea typeface="+mj-lt"/>
                <a:cs typeface="+mj-lt"/>
              </a:rPr>
              <a:t>Students </a:t>
            </a:r>
            <a:r>
              <a:rPr lang="en-US" sz="1100" b="1" kern="100" dirty="0">
                <a:effectLst/>
                <a:ea typeface="+mj-lt"/>
                <a:cs typeface="+mj-lt"/>
              </a:rPr>
              <a:t>from the </a:t>
            </a:r>
            <a:r>
              <a:rPr lang="en-US" sz="1100" b="1" kern="100" dirty="0">
                <a:ea typeface="+mj-lt"/>
                <a:cs typeface="+mj-lt"/>
              </a:rPr>
              <a:t>Cultural Awareness Youth Group </a:t>
            </a:r>
            <a:r>
              <a:rPr lang="en-US" sz="1100" b="1" kern="100" dirty="0">
                <a:latin typeface="Helvetica"/>
                <a:ea typeface="+mj-lt"/>
                <a:cs typeface="Helvetica"/>
              </a:rPr>
              <a:t>lead a Peace and Justice Rally in Halifax, Nova Scotia</a:t>
            </a:r>
            <a:r>
              <a:rPr lang="en-US" sz="1100" b="1" kern="100" dirty="0">
                <a:effectLst/>
                <a:latin typeface="Helvetica"/>
                <a:ea typeface="+mj-lt"/>
                <a:cs typeface="Helvetica"/>
              </a:rPr>
              <a:t>.</a:t>
            </a:r>
            <a:endParaRPr lang="en-US" b="1" dirty="0">
              <a:latin typeface="Helvetica"/>
              <a:ea typeface="+mj-lt"/>
              <a:cs typeface="Helvetica"/>
            </a:endParaRPr>
          </a:p>
          <a:p>
            <a:endParaRPr lang="en-US" sz="1100" b="1" kern="100" dirty="0"/>
          </a:p>
        </p:txBody>
      </p:sp>
      <p:pic>
        <p:nvPicPr>
          <p:cNvPr id="3" name="Picture 2" descr="A group of people holding a banner&#10;&#10;AI-generated content may be incorrect.">
            <a:extLst>
              <a:ext uri="{FF2B5EF4-FFF2-40B4-BE49-F238E27FC236}">
                <a16:creationId xmlns:a16="http://schemas.microsoft.com/office/drawing/2014/main" id="{FDF4B216-6947-9935-8225-96E3F70F7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962" y="345056"/>
            <a:ext cx="6759295" cy="39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390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157513" y="3472369"/>
            <a:ext cx="2664466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dirty="0">
                <a:ea typeface="+mj-lt"/>
                <a:cs typeface="+mj-lt"/>
              </a:rPr>
              <a:t>Sylvia D. Hamilton, still from </a:t>
            </a:r>
            <a:r>
              <a:rPr lang="en-US" sz="1100" b="1" i="1" dirty="0">
                <a:ea typeface="+mj-lt"/>
                <a:cs typeface="+mj-lt"/>
              </a:rPr>
              <a:t>Speak It! From the Heart </a:t>
            </a:r>
            <a:r>
              <a:rPr lang="en-US" sz="1100" b="1" i="1" dirty="0">
                <a:effectLst/>
                <a:ea typeface="+mj-lt"/>
                <a:cs typeface="+mj-lt"/>
              </a:rPr>
              <a:t>of </a:t>
            </a:r>
            <a:r>
              <a:rPr lang="en-US" sz="1100" b="1" i="1" dirty="0">
                <a:ea typeface="+mj-lt"/>
                <a:cs typeface="+mj-lt"/>
              </a:rPr>
              <a:t>Black Nova Scotia</a:t>
            </a:r>
            <a:r>
              <a:rPr lang="en-US" sz="1100" b="1" dirty="0">
                <a:effectLst/>
                <a:ea typeface="+mj-lt"/>
                <a:cs typeface="+mj-lt"/>
              </a:rPr>
              <a:t>, </a:t>
            </a:r>
            <a:r>
              <a:rPr lang="en-US" sz="1100" b="1" dirty="0">
                <a:ea typeface="+mj-lt"/>
                <a:cs typeface="+mj-lt"/>
              </a:rPr>
              <a:t>1992</a:t>
            </a:r>
            <a:r>
              <a:rPr lang="en-US" sz="1100" b="1" dirty="0">
                <a:effectLst/>
                <a:ea typeface="+mj-lt"/>
                <a:cs typeface="+mj-lt"/>
              </a:rPr>
              <a:t>. </a:t>
            </a:r>
            <a:r>
              <a:rPr lang="en-US" sz="1100" b="1" dirty="0">
                <a:ea typeface="+mj-lt"/>
                <a:cs typeface="+mj-lt"/>
              </a:rPr>
              <a:t>This film focuses on the experiences </a:t>
            </a:r>
            <a:r>
              <a:rPr lang="en-US" sz="1100" b="1" dirty="0">
                <a:effectLst/>
                <a:ea typeface="+mj-lt"/>
                <a:cs typeface="+mj-lt"/>
              </a:rPr>
              <a:t>of </a:t>
            </a:r>
            <a:r>
              <a:rPr lang="en-US" sz="1100" b="1" dirty="0">
                <a:ea typeface="+mj-lt"/>
                <a:cs typeface="+mj-lt"/>
              </a:rPr>
              <a:t>a group </a:t>
            </a:r>
            <a:r>
              <a:rPr lang="en-US" sz="1100" b="1" dirty="0">
                <a:effectLst/>
                <a:ea typeface="+mj-lt"/>
                <a:cs typeface="+mj-lt"/>
              </a:rPr>
              <a:t>of </a:t>
            </a:r>
            <a:r>
              <a:rPr lang="en-US" sz="1100" b="1" dirty="0">
                <a:ea typeface="+mj-lt"/>
                <a:cs typeface="+mj-lt"/>
              </a:rPr>
              <a:t>Black Halifax teenagers growing up in a predominantly White community</a:t>
            </a:r>
            <a:r>
              <a:rPr lang="en-US" sz="1100" b="1" dirty="0">
                <a:effectLst/>
                <a:ea typeface="+mj-lt"/>
                <a:cs typeface="+mj-lt"/>
              </a:rPr>
              <a:t>. 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group of people sitting together in a library&#10;&#10;AI-generated content may be incorrect.">
            <a:extLst>
              <a:ext uri="{FF2B5EF4-FFF2-40B4-BE49-F238E27FC236}">
                <a16:creationId xmlns:a16="http://schemas.microsoft.com/office/drawing/2014/main" id="{6E9AFB6B-F950-B9AF-4344-5FD4DB72F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38" y="539151"/>
            <a:ext cx="5604276" cy="4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9551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186787" y="3649107"/>
            <a:ext cx="2664466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a typeface="+mj-lt"/>
                <a:cs typeface="+mj-lt"/>
              </a:rPr>
              <a:t>Donald Cameron Mackay, </a:t>
            </a:r>
            <a:r>
              <a:rPr lang="en-CA" sz="1100" b="1" i="1" dirty="0">
                <a:ea typeface="+mj-lt"/>
                <a:cs typeface="+mj-lt"/>
              </a:rPr>
              <a:t>Landscape</a:t>
            </a:r>
            <a:r>
              <a:rPr lang="en-CA" sz="1100" b="1" i="1" dirty="0">
                <a:effectLst/>
                <a:ea typeface="+mj-lt"/>
                <a:cs typeface="+mj-lt"/>
              </a:rPr>
              <a:t>, </a:t>
            </a:r>
            <a:r>
              <a:rPr lang="en-CA" sz="1100" b="1" i="1" dirty="0">
                <a:ea typeface="+mj-lt"/>
                <a:cs typeface="+mj-lt"/>
              </a:rPr>
              <a:t>Herring Cove</a:t>
            </a:r>
            <a:r>
              <a:rPr lang="en-CA" sz="1100" b="1" i="1" dirty="0">
                <a:effectLst/>
                <a:ea typeface="+mj-lt"/>
                <a:cs typeface="+mj-lt"/>
              </a:rPr>
              <a:t>,</a:t>
            </a:r>
            <a:r>
              <a:rPr lang="en-CA" sz="1100" b="1" dirty="0">
                <a:effectLst/>
                <a:ea typeface="+mj-lt"/>
                <a:cs typeface="+mj-lt"/>
              </a:rPr>
              <a:t> </a:t>
            </a:r>
            <a:r>
              <a:rPr lang="en-CA" sz="1100" b="1" dirty="0">
                <a:ea typeface="+mj-lt"/>
                <a:cs typeface="+mj-lt"/>
              </a:rPr>
              <a:t>c.1950</a:t>
            </a:r>
            <a:r>
              <a:rPr lang="en-CA" sz="1100" b="1" dirty="0">
                <a:effectLst/>
                <a:ea typeface="+mj-lt"/>
                <a:cs typeface="+mj-lt"/>
              </a:rPr>
              <a:t>. </a:t>
            </a:r>
            <a:r>
              <a:rPr lang="en-CA" sz="1100" b="1" dirty="0">
                <a:ea typeface="+mj-lt"/>
                <a:cs typeface="+mj-lt"/>
              </a:rPr>
              <a:t>This cheerful depiction of Herring Cove illustrates life in Nova Scotia during the mid-twentieth century</a:t>
            </a:r>
            <a:r>
              <a:rPr lang="en-CA" sz="1100" b="1" dirty="0">
                <a:effectLst/>
                <a:ea typeface="+mj-lt"/>
                <a:cs typeface="+mj-lt"/>
              </a:rPr>
              <a:t>. 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painting of a house and a fishing net&#10;&#10;AI-generated content may be incorrect.">
            <a:extLst>
              <a:ext uri="{FF2B5EF4-FFF2-40B4-BE49-F238E27FC236}">
                <a16:creationId xmlns:a16="http://schemas.microsoft.com/office/drawing/2014/main" id="{66A2A99C-FABF-BF1A-D0DD-CDA51276E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26" y="395935"/>
            <a:ext cx="5398662" cy="435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6801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969152" y="3868033"/>
            <a:ext cx="2664466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Elizabeth Styring Nutt, </a:t>
            </a:r>
            <a:r>
              <a:rPr lang="en-US" sz="1100" b="1" i="1" kern="100" dirty="0">
                <a:ea typeface="+mj-lt"/>
                <a:cs typeface="+mj-lt"/>
              </a:rPr>
              <a:t>Autumn on the Northwest Arm, Halifax</a:t>
            </a:r>
            <a:r>
              <a:rPr lang="en-US" sz="1100" b="1" i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Nova Scotia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1930. Styring Nutt captures </a:t>
            </a:r>
            <a:r>
              <a:rPr lang="en-US" sz="1100" b="1" kern="100" dirty="0">
                <a:effectLst/>
                <a:ea typeface="+mj-lt"/>
                <a:cs typeface="+mj-lt"/>
              </a:rPr>
              <a:t>a </a:t>
            </a:r>
            <a:r>
              <a:rPr lang="en-US" sz="1100" b="1" kern="100" dirty="0">
                <a:ea typeface="+mj-lt"/>
                <a:cs typeface="+mj-lt"/>
              </a:rPr>
              <a:t>serene moment on the Halifax coast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endParaRPr lang="en-US" b="1" dirty="0"/>
          </a:p>
        </p:txBody>
      </p:sp>
      <p:pic>
        <p:nvPicPr>
          <p:cNvPr id="3" name="Picture 2" descr="A painting of a lake with trees and a couple of people&#10;&#10;AI-generated content may be incorrect.">
            <a:extLst>
              <a:ext uri="{FF2B5EF4-FFF2-40B4-BE49-F238E27FC236}">
                <a16:creationId xmlns:a16="http://schemas.microsoft.com/office/drawing/2014/main" id="{2CBC4630-733A-B2BE-818F-5B0BC9429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04" y="463043"/>
            <a:ext cx="5178742" cy="422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9658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1246191" y="4299658"/>
            <a:ext cx="712863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Shauntay Grant </a:t>
            </a:r>
            <a:r>
              <a:rPr lang="en-US" sz="1100" b="1" kern="100" dirty="0">
                <a:effectLst/>
                <a:ea typeface="+mj-lt"/>
                <a:cs typeface="+mj-lt"/>
              </a:rPr>
              <a:t>at </a:t>
            </a:r>
            <a:r>
              <a:rPr lang="en-US" sz="1100" b="1" kern="100" dirty="0">
                <a:ea typeface="+mj-lt"/>
                <a:cs typeface="+mj-lt"/>
              </a:rPr>
              <a:t>Citadel Hill, Halifax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with </a:t>
            </a:r>
            <a:r>
              <a:rPr lang="en-US" sz="1100" b="1" i="1" kern="100" dirty="0">
                <a:ea typeface="+mj-lt"/>
                <a:cs typeface="+mj-lt"/>
              </a:rPr>
              <a:t>Winter Quilt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c.1950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by her great-grandmother Annie Simmonds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>
                <a:ea typeface="+mj-lt"/>
                <a:cs typeface="+mj-lt"/>
              </a:rPr>
              <a:t>2013</a:t>
            </a:r>
            <a:r>
              <a:rPr lang="en-US" sz="1100" b="1" kern="100" dirty="0">
                <a:effectLst/>
                <a:ea typeface="+mj-lt"/>
                <a:cs typeface="+mj-lt"/>
              </a:rPr>
              <a:t>. </a:t>
            </a:r>
            <a:r>
              <a:rPr lang="en-US" sz="1100" b="1" kern="100" dirty="0">
                <a:ea typeface="+mj-lt"/>
                <a:cs typeface="+mj-lt"/>
              </a:rPr>
              <a:t>Photograph by </a:t>
            </a:r>
            <a:r>
              <a:rPr lang="en-US" sz="1100" b="1" kern="100" dirty="0" err="1">
                <a:ea typeface="+mj-lt"/>
                <a:cs typeface="+mj-lt"/>
              </a:rPr>
              <a:t>Shyronn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r>
              <a:rPr lang="en-US" sz="1100" b="1" kern="100" dirty="0" err="1">
                <a:ea typeface="+mj-lt"/>
                <a:cs typeface="+mj-lt"/>
              </a:rPr>
              <a:t>Smardon</a:t>
            </a:r>
            <a:r>
              <a:rPr lang="en-US" sz="1100" b="1" kern="100" dirty="0">
                <a:ea typeface="+mj-lt"/>
                <a:cs typeface="+mj-lt"/>
              </a:rPr>
              <a:t>.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person standing in a snowy field with a blanket&#10;&#10;AI-generated content may be incorrect.">
            <a:extLst>
              <a:ext uri="{FF2B5EF4-FFF2-40B4-BE49-F238E27FC236}">
                <a16:creationId xmlns:a16="http://schemas.microsoft.com/office/drawing/2014/main" id="{C63948D3-A385-95B0-32F9-1E70EF70B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133" y="368675"/>
            <a:ext cx="6771736" cy="381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1195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7326705" y="4250463"/>
            <a:ext cx="126267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1100" dirty="0">
                <a:ea typeface="+mj-lt"/>
                <a:cs typeface="+mj-lt"/>
              </a:rPr>
              <a:t>Alan </a:t>
            </a:r>
            <a:r>
              <a:rPr lang="en-US" sz="1100" dirty="0" err="1">
                <a:ea typeface="+mj-lt"/>
                <a:cs typeface="+mj-lt"/>
              </a:rPr>
              <a:t>Syliboy</a:t>
            </a:r>
            <a:r>
              <a:rPr lang="en-US" sz="1100" dirty="0">
                <a:ea typeface="+mj-lt"/>
                <a:cs typeface="+mj-lt"/>
              </a:rPr>
              <a:t>, date unknown.</a:t>
            </a:r>
            <a:r>
              <a:rPr lang="en-US" sz="1100" dirty="0">
                <a:effectLst/>
                <a:ea typeface="+mj-lt"/>
                <a:cs typeface="+mj-lt"/>
              </a:rPr>
              <a:t> </a:t>
            </a:r>
            <a:endParaRPr lang="en-US" dirty="0">
              <a:ea typeface="+mj-lt"/>
              <a:cs typeface="+mj-lt"/>
            </a:endParaRPr>
          </a:p>
        </p:txBody>
      </p:sp>
      <p:pic>
        <p:nvPicPr>
          <p:cNvPr id="2" name="Picture 1" descr="A person with a beard and mustache holding his hand to his mouth&#10;&#10;AI-generated content may be incorrect.">
            <a:extLst>
              <a:ext uri="{FF2B5EF4-FFF2-40B4-BE49-F238E27FC236}">
                <a16:creationId xmlns:a16="http://schemas.microsoft.com/office/drawing/2014/main" id="{4CA575B9-EA94-A494-7400-7A8C2740E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103" y="354341"/>
            <a:ext cx="6702186" cy="442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4746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662309" y="3598928"/>
            <a:ext cx="1801825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dirty="0">
                <a:ea typeface="+mj-lt"/>
                <a:cs typeface="+mj-lt"/>
              </a:rPr>
              <a:t>Alan </a:t>
            </a:r>
            <a:r>
              <a:rPr lang="en-US" sz="1100" b="1" dirty="0" err="1">
                <a:ea typeface="+mj-lt"/>
                <a:cs typeface="+mj-lt"/>
              </a:rPr>
              <a:t>Syliboy</a:t>
            </a:r>
            <a:r>
              <a:rPr lang="en-US" sz="1100" b="1" dirty="0">
                <a:effectLst/>
                <a:ea typeface="+mj-lt"/>
                <a:cs typeface="+mj-lt"/>
              </a:rPr>
              <a:t>, </a:t>
            </a:r>
            <a:r>
              <a:rPr lang="en-US" sz="1100" b="1" i="1" dirty="0">
                <a:ea typeface="+mj-lt"/>
                <a:cs typeface="+mj-lt"/>
              </a:rPr>
              <a:t>Wolverine and Little Thunder</a:t>
            </a:r>
            <a:r>
              <a:rPr lang="en-US" sz="1100" b="1" dirty="0">
                <a:effectLst/>
                <a:ea typeface="+mj-lt"/>
                <a:cs typeface="+mj-lt"/>
              </a:rPr>
              <a:t>, </a:t>
            </a:r>
            <a:r>
              <a:rPr lang="en-US" sz="1100" b="1" dirty="0">
                <a:ea typeface="+mj-lt"/>
                <a:cs typeface="+mj-lt"/>
              </a:rPr>
              <a:t>date unknown</a:t>
            </a:r>
            <a:r>
              <a:rPr lang="en-US" sz="1100" b="1" dirty="0">
                <a:effectLst/>
                <a:ea typeface="+mj-lt"/>
                <a:cs typeface="+mj-lt"/>
              </a:rPr>
              <a:t>. </a:t>
            </a:r>
            <a:r>
              <a:rPr lang="en-US" sz="1100" b="1" dirty="0">
                <a:ea typeface="+mj-lt"/>
                <a:cs typeface="+mj-lt"/>
              </a:rPr>
              <a:t>This piece demonstrates </a:t>
            </a:r>
            <a:r>
              <a:rPr lang="en-US" sz="1100" b="1" dirty="0" err="1">
                <a:ea typeface="+mj-lt"/>
                <a:cs typeface="+mj-lt"/>
              </a:rPr>
              <a:t>Syliboy’s</a:t>
            </a:r>
            <a:r>
              <a:rPr lang="en-US" sz="1100" b="1" dirty="0">
                <a:ea typeface="+mj-lt"/>
                <a:cs typeface="+mj-lt"/>
              </a:rPr>
              <a:t> graphic style</a:t>
            </a:r>
            <a:r>
              <a:rPr lang="en-US" sz="1100" b="1" dirty="0">
                <a:effectLst/>
                <a:ea typeface="+mj-lt"/>
                <a:cs typeface="+mj-lt"/>
              </a:rPr>
              <a:t>.</a:t>
            </a:r>
            <a:r>
              <a:rPr lang="en-US" sz="1100" b="1" dirty="0">
                <a:ea typeface="+mj-lt"/>
                <a:cs typeface="+mj-lt"/>
              </a:rPr>
              <a:t>  </a:t>
            </a:r>
            <a:endParaRPr lang="en-CA" sz="1100" dirty="0">
              <a:ea typeface="+mj-lt"/>
              <a:cs typeface="+mj-lt"/>
            </a:endParaRPr>
          </a:p>
          <a:p>
            <a:endParaRPr lang="en-CA" sz="1100">
              <a:effectLst/>
              <a:ea typeface="+mj-lt"/>
              <a:cs typeface="+mj-lt"/>
            </a:endParaRPr>
          </a:p>
        </p:txBody>
      </p:sp>
      <p:pic>
        <p:nvPicPr>
          <p:cNvPr id="3" name="Picture 2" descr="A painting of a person in a canoe&#10;&#10;AI-generated content may be incorrect.">
            <a:extLst>
              <a:ext uri="{FF2B5EF4-FFF2-40B4-BE49-F238E27FC236}">
                <a16:creationId xmlns:a16="http://schemas.microsoft.com/office/drawing/2014/main" id="{E3B761B0-BAF4-F7FE-F95B-DE2D3D63D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93" y="345056"/>
            <a:ext cx="5644962" cy="445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4042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2092843" y="4382057"/>
            <a:ext cx="4950466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kern="100" dirty="0">
                <a:ea typeface="+mj-lt"/>
                <a:cs typeface="+mj-lt"/>
              </a:rPr>
              <a:t>Alan </a:t>
            </a:r>
            <a:r>
              <a:rPr lang="en-CA" sz="1100" b="1" kern="100" err="1">
                <a:ea typeface="+mj-lt"/>
                <a:cs typeface="+mj-lt"/>
              </a:rPr>
              <a:t>Syliboy</a:t>
            </a:r>
            <a:r>
              <a:rPr lang="en-CA" sz="1100" b="1" kern="100" dirty="0">
                <a:effectLst/>
                <a:ea typeface="+mj-lt"/>
                <a:cs typeface="+mj-lt"/>
              </a:rPr>
              <a:t>, </a:t>
            </a:r>
            <a:r>
              <a:rPr lang="en-CA" sz="1100" b="1" i="1" kern="100" dirty="0">
                <a:ea typeface="+mj-lt"/>
                <a:cs typeface="+mj-lt"/>
              </a:rPr>
              <a:t>Tuft’s Cove Survivor</a:t>
            </a:r>
            <a:r>
              <a:rPr lang="en-CA" sz="1100" b="1" kern="100" dirty="0">
                <a:ea typeface="+mj-lt"/>
                <a:cs typeface="+mj-lt"/>
              </a:rPr>
              <a:t>, 1999. </a:t>
            </a:r>
            <a:r>
              <a:rPr lang="en-CA" sz="1100" b="1" kern="100" err="1">
                <a:ea typeface="+mj-lt"/>
                <a:cs typeface="+mj-lt"/>
              </a:rPr>
              <a:t>Syliboy’s</a:t>
            </a:r>
            <a:r>
              <a:rPr lang="en-CA" sz="1100" b="1" kern="100" dirty="0">
                <a:ea typeface="+mj-lt"/>
                <a:cs typeface="+mj-lt"/>
              </a:rPr>
              <a:t> art practice became a means for reclaiming, understanding, and celebrating his culture.</a:t>
            </a:r>
            <a:endParaRPr lang="en-US" sz="1100" b="1" kern="100" dirty="0"/>
          </a:p>
        </p:txBody>
      </p:sp>
      <p:pic>
        <p:nvPicPr>
          <p:cNvPr id="3" name="Picture 2" descr="A collage of two people&#10;&#10;AI-generated content may be incorrect.">
            <a:extLst>
              <a:ext uri="{FF2B5EF4-FFF2-40B4-BE49-F238E27FC236}">
                <a16:creationId xmlns:a16="http://schemas.microsoft.com/office/drawing/2014/main" id="{7E629477-B120-6B52-C0D6-E2C490413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621" y="345057"/>
            <a:ext cx="6535362" cy="39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3711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7022232" y="4145322"/>
            <a:ext cx="1271939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a typeface="+mj-lt"/>
                <a:cs typeface="+mj-lt"/>
              </a:rPr>
              <a:t>Tom Forrestall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dirty="0">
                <a:ea typeface="+mj-lt"/>
                <a:cs typeface="+mj-lt"/>
              </a:rPr>
              <a:t>date unknown</a:t>
            </a:r>
            <a:r>
              <a:rPr lang="en-CA" sz="1100" b="1" dirty="0">
                <a:effectLst/>
                <a:ea typeface="+mj-lt"/>
                <a:cs typeface="+mj-lt"/>
              </a:rPr>
              <a:t>. 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4" name="Picture 3" descr="A person with a beard sitting in front of a painting&#10;&#10;AI-generated content may be incorrect.">
            <a:extLst>
              <a:ext uri="{FF2B5EF4-FFF2-40B4-BE49-F238E27FC236}">
                <a16:creationId xmlns:a16="http://schemas.microsoft.com/office/drawing/2014/main" id="{3DC9C98F-13DC-DD21-4A73-F8B36152F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252" y="420538"/>
            <a:ext cx="5708970" cy="430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7629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038213" y="3873967"/>
            <a:ext cx="2792799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Tom Forrestall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Dog</a:t>
            </a:r>
            <a:r>
              <a:rPr lang="en-US" sz="1100" b="1" i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Girl </a:t>
            </a:r>
            <a:r>
              <a:rPr lang="en-US" sz="1100" b="1" i="1" kern="100" dirty="0">
                <a:effectLst/>
                <a:ea typeface="+mj-lt"/>
                <a:cs typeface="+mj-lt"/>
              </a:rPr>
              <a:t>and </a:t>
            </a:r>
            <a:r>
              <a:rPr lang="en-US" sz="1100" b="1" i="1" kern="100" dirty="0">
                <a:ea typeface="+mj-lt"/>
                <a:cs typeface="+mj-lt"/>
              </a:rPr>
              <a:t>Beach</a:t>
            </a:r>
            <a:r>
              <a:rPr lang="en-US" sz="1100" b="1" kern="100" dirty="0">
                <a:ea typeface="+mj-lt"/>
                <a:cs typeface="+mj-lt"/>
              </a:rPr>
              <a:t>, 1979. This is an example of Forrestall’s meticulous attention to detail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endParaRPr lang="en-US" b="1" dirty="0"/>
          </a:p>
        </p:txBody>
      </p:sp>
      <p:pic>
        <p:nvPicPr>
          <p:cNvPr id="3" name="Picture 2" descr="A couple images of a person sleeping on the beach&#10;&#10;AI-generated content may be incorrect.">
            <a:extLst>
              <a:ext uri="{FF2B5EF4-FFF2-40B4-BE49-F238E27FC236}">
                <a16:creationId xmlns:a16="http://schemas.microsoft.com/office/drawing/2014/main" id="{60A9E1FE-1765-C914-3293-EEF8F8CDB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43" y="313923"/>
            <a:ext cx="4756536" cy="451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7291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978768" y="3609044"/>
            <a:ext cx="1812608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 dirty="0">
                <a:ea typeface="+mj-lt"/>
                <a:cs typeface="+mj-lt"/>
              </a:rPr>
              <a:t>Tom Forrestall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i="1" dirty="0">
                <a:ea typeface="+mj-lt"/>
                <a:cs typeface="+mj-lt"/>
              </a:rPr>
              <a:t>The Dramatic Entrance</a:t>
            </a:r>
            <a:r>
              <a:rPr lang="en-CA" sz="1100" b="1" dirty="0">
                <a:effectLst/>
                <a:ea typeface="+mj-lt"/>
                <a:cs typeface="+mj-lt"/>
              </a:rPr>
              <a:t>, </a:t>
            </a:r>
            <a:r>
              <a:rPr lang="en-CA" sz="1100" b="1" dirty="0">
                <a:ea typeface="+mj-lt"/>
                <a:cs typeface="+mj-lt"/>
              </a:rPr>
              <a:t>1985–August 2011. This work is an example of Forrestall’s cinematic style of realism</a:t>
            </a:r>
            <a:r>
              <a:rPr lang="en-CA" sz="1100" b="1" dirty="0">
                <a:effectLst/>
                <a:ea typeface="+mj-lt"/>
                <a:cs typeface="+mj-lt"/>
              </a:rPr>
              <a:t>. 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room with a table and chairs&#10;&#10;AI-generated content may be incorrect.">
            <a:extLst>
              <a:ext uri="{FF2B5EF4-FFF2-40B4-BE49-F238E27FC236}">
                <a16:creationId xmlns:a16="http://schemas.microsoft.com/office/drawing/2014/main" id="{9A3287C5-F226-E3B7-2B17-8DB810130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34" y="339438"/>
            <a:ext cx="6033556" cy="44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0159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2189283" y="4324576"/>
            <a:ext cx="476639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Tom Forrestall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Midday Nap</a:t>
            </a:r>
            <a:r>
              <a:rPr lang="en-US" sz="1100" b="1" i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i="1" kern="100" dirty="0">
                <a:ea typeface="+mj-lt"/>
                <a:cs typeface="+mj-lt"/>
              </a:rPr>
              <a:t>Near </a:t>
            </a:r>
            <a:r>
              <a:rPr lang="en-US" sz="1100" b="1" i="1" kern="100" dirty="0">
                <a:effectLst/>
                <a:ea typeface="+mj-lt"/>
                <a:cs typeface="+mj-lt"/>
              </a:rPr>
              <a:t>the </a:t>
            </a:r>
            <a:r>
              <a:rPr lang="en-US" sz="1100" b="1" i="1" kern="100" dirty="0">
                <a:ea typeface="+mj-lt"/>
                <a:cs typeface="+mj-lt"/>
              </a:rPr>
              <a:t>Fountain</a:t>
            </a:r>
            <a:r>
              <a:rPr lang="en-US" sz="1100" b="1" kern="100" dirty="0">
                <a:ea typeface="+mj-lt"/>
                <a:cs typeface="+mj-lt"/>
              </a:rPr>
              <a:t>, 2021–22. Forrestall’s paintings were often made on uniquely shaped boards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endParaRPr lang="en-US" b="1" dirty="0"/>
          </a:p>
        </p:txBody>
      </p:sp>
      <p:pic>
        <p:nvPicPr>
          <p:cNvPr id="3" name="Picture 2" descr="A painting of a person lying on grass&#10;&#10;AI-generated content may be incorrect.">
            <a:extLst>
              <a:ext uri="{FF2B5EF4-FFF2-40B4-BE49-F238E27FC236}">
                <a16:creationId xmlns:a16="http://schemas.microsoft.com/office/drawing/2014/main" id="{2242BE62-7B71-37DB-D828-0CDEE183C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03" y="342212"/>
            <a:ext cx="8113994" cy="383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588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C1559729746146ADD1374E4EEBB78A" ma:contentTypeVersion="15" ma:contentTypeDescription="Create a new document." ma:contentTypeScope="" ma:versionID="6f26a7022dab534fbdcd73626728fd28">
  <xsd:schema xmlns:xsd="http://www.w3.org/2001/XMLSchema" xmlns:xs="http://www.w3.org/2001/XMLSchema" xmlns:p="http://schemas.microsoft.com/office/2006/metadata/properties" xmlns:ns2="b884e287-1c92-49cc-a912-5a08e8450b7f" xmlns:ns3="601693fa-2c38-4f6a-b983-c4972dc09c08" targetNamespace="http://schemas.microsoft.com/office/2006/metadata/properties" ma:root="true" ma:fieldsID="89bcb997e9f1554ab34efef9b3ca528f" ns2:_="" ns3:_="">
    <xsd:import namespace="b884e287-1c92-49cc-a912-5a08e8450b7f"/>
    <xsd:import namespace="601693fa-2c38-4f6a-b983-c4972dc09c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84e287-1c92-49cc-a912-5a08e8450b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76a38e6-a3f4-46a8-b767-39b2e58ea3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1693fa-2c38-4f6a-b983-c4972dc09c0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a226b552-a80e-4304-b7d0-b61cf7eb81a9}" ma:internalName="TaxCatchAll" ma:showField="CatchAllData" ma:web="601693fa-2c38-4f6a-b983-c4972dc09c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84e287-1c92-49cc-a912-5a08e8450b7f">
      <Terms xmlns="http://schemas.microsoft.com/office/infopath/2007/PartnerControls"/>
    </lcf76f155ced4ddcb4097134ff3c332f>
    <TaxCatchAll xmlns="601693fa-2c38-4f6a-b983-c4972dc09c08" xsi:nil="true"/>
  </documentManagement>
</p:properties>
</file>

<file path=customXml/itemProps1.xml><?xml version="1.0" encoding="utf-8"?>
<ds:datastoreItem xmlns:ds="http://schemas.openxmlformats.org/officeDocument/2006/customXml" ds:itemID="{2E78C2E9-A839-46FB-9B1D-ECD71A52C7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84e287-1c92-49cc-a912-5a08e8450b7f"/>
    <ds:schemaRef ds:uri="601693fa-2c38-4f6a-b983-c4972dc09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2BFF57-8E47-4049-8F1A-782284D9BB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139EE9-46E5-4EFA-A8CC-2911E0AB819E}">
  <ds:schemaRefs>
    <ds:schemaRef ds:uri="http://schemas.microsoft.com/office/2006/metadata/properties"/>
    <ds:schemaRef ds:uri="http://schemas.microsoft.com/office/infopath/2007/PartnerControls"/>
    <ds:schemaRef ds:uri="b884e287-1c92-49cc-a912-5a08e8450b7f"/>
    <ds:schemaRef ds:uri="601693fa-2c38-4f6a-b983-c4972dc09c0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844</Words>
  <Application>Microsoft Office PowerPoint</Application>
  <PresentationFormat>Affichage à l'écran (16:9)</PresentationFormat>
  <Paragraphs>28</Paragraphs>
  <Slides>29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Emma Doubt</cp:lastModifiedBy>
  <cp:revision>429</cp:revision>
  <dcterms:modified xsi:type="dcterms:W3CDTF">2025-03-18T19:11:17Z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0x0101001EC1559729746146ADD1374E4EEBB78A</vt:lpwstr>
  </property>
  <property fmtid="{D5CDD505-2E9C-101B-9397-08002B2CF9AE}" pid="3" name="MediaServiceImageTags">
    <vt:lpwstr/>
  </property>
</Properties>
</file>