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8"/>
  </p:notesMasterIdLst>
  <p:sldIdLst>
    <p:sldId id="344" r:id="rId5"/>
    <p:sldId id="257" r:id="rId6"/>
    <p:sldId id="313" r:id="rId7"/>
    <p:sldId id="314" r:id="rId8"/>
    <p:sldId id="315" r:id="rId9"/>
    <p:sldId id="316" r:id="rId10"/>
    <p:sldId id="318" r:id="rId11"/>
    <p:sldId id="319" r:id="rId12"/>
    <p:sldId id="317" r:id="rId13"/>
    <p:sldId id="320" r:id="rId14"/>
    <p:sldId id="321" r:id="rId15"/>
    <p:sldId id="323" r:id="rId16"/>
    <p:sldId id="322" r:id="rId17"/>
    <p:sldId id="324" r:id="rId18"/>
    <p:sldId id="325" r:id="rId19"/>
    <p:sldId id="326" r:id="rId20"/>
    <p:sldId id="327" r:id="rId21"/>
    <p:sldId id="328" r:id="rId22"/>
    <p:sldId id="329" r:id="rId23"/>
    <p:sldId id="331" r:id="rId24"/>
    <p:sldId id="330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42" r:id="rId33"/>
    <p:sldId id="339" r:id="rId34"/>
    <p:sldId id="341" r:id="rId35"/>
    <p:sldId id="340" r:id="rId36"/>
    <p:sldId id="343" r:id="rId3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2C46E-D6A6-4E5B-B1A0-F45857D8A0A5}" v="1" dt="2025-04-29T17:55:55.494"/>
    <p1510:client id="{4D9DE6DF-9327-5622-7AC8-954D40C56847}" v="6" dt="2025-04-29T17:58:23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08"/>
    <p:restoredTop sz="96247" autoAdjust="0"/>
  </p:normalViewPr>
  <p:slideViewPr>
    <p:cSldViewPr snapToGrid="0" snapToObjects="1">
      <p:cViewPr varScale="1">
        <p:scale>
          <a:sx n="146" d="100"/>
          <a:sy n="146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e Champagne" userId="S::achampagne@aci-iac.ca::79824b7c-d296-432e-8c94-60aa9fd91feb" providerId="AD" clId="Web-{4D9DE6DF-9327-5622-7AC8-954D40C56847}"/>
    <pc:docChg chg="modSld">
      <pc:chgData name="Annie Champagne" userId="S::achampagne@aci-iac.ca::79824b7c-d296-432e-8c94-60aa9fd91feb" providerId="AD" clId="Web-{4D9DE6DF-9327-5622-7AC8-954D40C56847}" dt="2025-04-29T17:58:23.964" v="5" actId="14100"/>
      <pc:docMkLst>
        <pc:docMk/>
      </pc:docMkLst>
      <pc:sldChg chg="delSp modSp">
        <pc:chgData name="Annie Champagne" userId="S::achampagne@aci-iac.ca::79824b7c-d296-432e-8c94-60aa9fd91feb" providerId="AD" clId="Web-{4D9DE6DF-9327-5622-7AC8-954D40C56847}" dt="2025-04-29T17:58:23.964" v="5" actId="14100"/>
        <pc:sldMkLst>
          <pc:docMk/>
          <pc:sldMk cId="3922171394" sldId="344"/>
        </pc:sldMkLst>
        <pc:spChg chg="del">
          <ac:chgData name="Annie Champagne" userId="S::achampagne@aci-iac.ca::79824b7c-d296-432e-8c94-60aa9fd91feb" providerId="AD" clId="Web-{4D9DE6DF-9327-5622-7AC8-954D40C56847}" dt="2025-04-29T17:58:15.807" v="1"/>
          <ac:spMkLst>
            <pc:docMk/>
            <pc:sldMk cId="3922171394" sldId="344"/>
            <ac:spMk id="4" creationId="{998CF37C-C1B1-CF95-0E26-E6133B12B41B}"/>
          </ac:spMkLst>
        </pc:spChg>
        <pc:picChg chg="mod">
          <ac:chgData name="Annie Champagne" userId="S::achampagne@aci-iac.ca::79824b7c-d296-432e-8c94-60aa9fd91feb" providerId="AD" clId="Web-{4D9DE6DF-9327-5622-7AC8-954D40C56847}" dt="2025-04-29T17:58:23.964" v="5" actId="14100"/>
          <ac:picMkLst>
            <pc:docMk/>
            <pc:sldMk cId="3922171394" sldId="344"/>
            <ac:picMk id="6" creationId="{70800BED-0D28-F828-193A-D06641EBBA91}"/>
          </ac:picMkLst>
        </pc:picChg>
      </pc:sldChg>
    </pc:docChg>
  </pc:docChgLst>
  <pc:docChgLst>
    <pc:chgData name="annie champagne" userId="da750c122046546e" providerId="LiveId" clId="{3F62C46E-D6A6-4E5B-B1A0-F45857D8A0A5}"/>
    <pc:docChg chg="custSel modSld">
      <pc:chgData name="annie champagne" userId="da750c122046546e" providerId="LiveId" clId="{3F62C46E-D6A6-4E5B-B1A0-F45857D8A0A5}" dt="2025-04-29T17:55:57.021" v="3" actId="27614"/>
      <pc:docMkLst>
        <pc:docMk/>
      </pc:docMkLst>
      <pc:sldChg chg="addSp delSp modSp mod">
        <pc:chgData name="annie champagne" userId="da750c122046546e" providerId="LiveId" clId="{3F62C46E-D6A6-4E5B-B1A0-F45857D8A0A5}" dt="2025-04-29T17:55:57.021" v="3" actId="27614"/>
        <pc:sldMkLst>
          <pc:docMk/>
          <pc:sldMk cId="3922171394" sldId="344"/>
        </pc:sldMkLst>
        <pc:spChg chg="del">
          <ac:chgData name="annie champagne" userId="da750c122046546e" providerId="LiveId" clId="{3F62C46E-D6A6-4E5B-B1A0-F45857D8A0A5}" dt="2025-04-29T17:55:55.192" v="0" actId="478"/>
          <ac:spMkLst>
            <pc:docMk/>
            <pc:sldMk cId="3922171394" sldId="344"/>
            <ac:spMk id="2" creationId="{FA14119C-42EE-EE43-4BE7-4C42070E2E51}"/>
          </ac:spMkLst>
        </pc:spChg>
        <pc:spChg chg="add mod">
          <ac:chgData name="annie champagne" userId="da750c122046546e" providerId="LiveId" clId="{3F62C46E-D6A6-4E5B-B1A0-F45857D8A0A5}" dt="2025-04-29T17:55:55.202" v="1" actId="27636"/>
          <ac:spMkLst>
            <pc:docMk/>
            <pc:sldMk cId="3922171394" sldId="344"/>
            <ac:spMk id="4" creationId="{998CF37C-C1B1-CF95-0E26-E6133B12B41B}"/>
          </ac:spMkLst>
        </pc:spChg>
        <pc:picChg chg="add mod">
          <ac:chgData name="annie champagne" userId="da750c122046546e" providerId="LiveId" clId="{3F62C46E-D6A6-4E5B-B1A0-F45857D8A0A5}" dt="2025-04-29T17:55:57.021" v="3" actId="27614"/>
          <ac:picMkLst>
            <pc:docMk/>
            <pc:sldMk cId="3922171394" sldId="344"/>
            <ac:picMk id="6" creationId="{70800BED-0D28-F828-193A-D06641EBBA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0800BED-0D28-F828-193A-D06641EB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1" y="0"/>
            <a:ext cx="9157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139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ulpture outside of a building&#10;&#10;AI-generated content may be incorrect.">
            <a:extLst>
              <a:ext uri="{FF2B5EF4-FFF2-40B4-BE49-F238E27FC236}">
                <a16:creationId xmlns:a16="http://schemas.microsoft.com/office/drawing/2014/main" id="{2E89A1B8-BA79-AB92-5BA6-8B7365DF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23" y="640152"/>
            <a:ext cx="5773229" cy="3852414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57EC6BD7-4876-33BD-3354-EBC849852746}"/>
              </a:ext>
            </a:extLst>
          </p:cNvPr>
          <p:cNvSpPr txBox="1"/>
          <p:nvPr/>
        </p:nvSpPr>
        <p:spPr>
          <a:xfrm>
            <a:off x="6784674" y="2800317"/>
            <a:ext cx="1812608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Ludovic </a:t>
            </a:r>
            <a:r>
              <a:rPr lang="fr-FR" sz="1100" b="1" dirty="0" err="1">
                <a:ea typeface="+mj-lt"/>
                <a:cs typeface="+mj-lt"/>
              </a:rPr>
              <a:t>Boney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Une cosmologie sans genèse</a:t>
            </a:r>
            <a:r>
              <a:rPr lang="fr-FR" sz="1100" b="1" dirty="0">
                <a:ea typeface="+mj-lt"/>
                <a:cs typeface="+mj-lt"/>
              </a:rPr>
              <a:t>, 2015. </a:t>
            </a:r>
          </a:p>
          <a:p>
            <a:endParaRPr lang="fr-FR" sz="1100" b="1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Cette œuvre d’art public a été commandée pour favoriser les interactions entre l’art contemporain et l’architecture.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736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20379" y="2999690"/>
            <a:ext cx="2168895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Ludovic </a:t>
            </a:r>
            <a:r>
              <a:rPr lang="fr-FR" sz="1100" b="1" kern="100" dirty="0" err="1">
                <a:ea typeface="+mj-lt"/>
                <a:cs typeface="+mj-lt"/>
              </a:rPr>
              <a:t>Boney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Des perles en mémoire</a:t>
            </a:r>
            <a:r>
              <a:rPr lang="fr-FR" sz="1100" b="1" kern="100" dirty="0">
                <a:ea typeface="+mj-lt"/>
                <a:cs typeface="+mj-lt"/>
              </a:rPr>
              <a:t>, 2024.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 err="1">
                <a:ea typeface="+mj-lt"/>
                <a:cs typeface="+mj-lt"/>
              </a:rPr>
              <a:t>Boney</a:t>
            </a:r>
            <a:r>
              <a:rPr lang="fr-FR" sz="1100" kern="100" dirty="0">
                <a:ea typeface="+mj-lt"/>
                <a:cs typeface="+mj-lt"/>
              </a:rPr>
              <a:t> aborde souvent des thèmes reliés à l’histoire, à la réconciliation et à l’espace public dans ses installations à grande échelle.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group of circular objects in a park&#10;&#10;AI-generated content may be incorrect.">
            <a:extLst>
              <a:ext uri="{FF2B5EF4-FFF2-40B4-BE49-F238E27FC236}">
                <a16:creationId xmlns:a16="http://schemas.microsoft.com/office/drawing/2014/main" id="{61BE94B2-05AA-52AB-F13A-97486BEC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3" y="602739"/>
            <a:ext cx="5888253" cy="39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0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93143" y="2448584"/>
            <a:ext cx="2176070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Ludovic </a:t>
            </a:r>
            <a:r>
              <a:rPr lang="fr-FR" sz="1100" b="1" kern="100" dirty="0" err="1">
                <a:ea typeface="+mj-lt"/>
                <a:cs typeface="+mj-lt"/>
              </a:rPr>
              <a:t>Boney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Mémoires ennoyées 2</a:t>
            </a:r>
            <a:r>
              <a:rPr lang="fr-FR" sz="1100" b="1" kern="100" dirty="0">
                <a:ea typeface="+mj-lt"/>
                <a:cs typeface="+mj-lt"/>
              </a:rPr>
              <a:t>, 2021.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Dans cette œuvre, </a:t>
            </a:r>
            <a:r>
              <a:rPr lang="fr-FR" sz="1100" kern="100" dirty="0" err="1">
                <a:ea typeface="+mj-lt"/>
                <a:cs typeface="+mj-lt"/>
              </a:rPr>
              <a:t>Boney</a:t>
            </a:r>
            <a:r>
              <a:rPr lang="fr-FR" sz="1100" kern="100" dirty="0">
                <a:ea typeface="+mj-lt"/>
                <a:cs typeface="+mj-lt"/>
              </a:rPr>
              <a:t> capture des images sous-marines d’un territoire de la Première Nation innue, qui a été submergé par la création d’un barrage. 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32BAD-048A-EBDC-1F43-247788EB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2" y="983633"/>
            <a:ext cx="5650303" cy="31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3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853204" y="2767696"/>
            <a:ext cx="199688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Peuples iroquoiens du Saint-Laurent, tête de hache, 1000-400 avant l’ère commune. </a:t>
            </a:r>
          </a:p>
          <a:p>
            <a:endParaRPr lang="fr-FR" sz="1100" b="1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Cet artefact est une conception typique des peuples de la famille linguistique iroquoienne issue du Centre-du-Québec.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group of stone tools&#10;&#10;AI-generated content may be incorrect.">
            <a:extLst>
              <a:ext uri="{FF2B5EF4-FFF2-40B4-BE49-F238E27FC236}">
                <a16:creationId xmlns:a16="http://schemas.microsoft.com/office/drawing/2014/main" id="{C1AC2CC5-580B-BAA2-719E-84BF9C76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77" y="517584"/>
            <a:ext cx="5939484" cy="41191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855525-6C57-A254-FC90-A383EA786D27}"/>
              </a:ext>
            </a:extLst>
          </p:cNvPr>
          <p:cNvSpPr txBox="1"/>
          <p:nvPr/>
        </p:nvSpPr>
        <p:spPr>
          <a:xfrm>
            <a:off x="63688" y="43308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478444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91736" y="2976166"/>
            <a:ext cx="2536281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Peuples iroquoiens du Saint-Laurent, vase à épis de maïs, v.1350-v.1600.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Ce vase est orné d’un motif d’épi de maïs autour de l’ouverture, qui évoque son utilisation pour la conservation et la préservation</a:t>
            </a:r>
          </a:p>
          <a:p>
            <a:r>
              <a:rPr lang="fr-FR" sz="1100" kern="100" dirty="0">
                <a:ea typeface="+mj-lt"/>
                <a:cs typeface="+mj-lt"/>
              </a:rPr>
              <a:t>des aliments.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close up of a pot&#10;&#10;AI-generated content may be incorrect.">
            <a:extLst>
              <a:ext uri="{FF2B5EF4-FFF2-40B4-BE49-F238E27FC236}">
                <a16:creationId xmlns:a16="http://schemas.microsoft.com/office/drawing/2014/main" id="{E1D96A43-44AD-4A8D-4928-8738076D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07" y="474453"/>
            <a:ext cx="4882889" cy="41945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59A0CC-AC56-AC5D-36C2-7C1BCABC4577}"/>
              </a:ext>
            </a:extLst>
          </p:cNvPr>
          <p:cNvSpPr txBox="1"/>
          <p:nvPr/>
        </p:nvSpPr>
        <p:spPr>
          <a:xfrm>
            <a:off x="63688" y="43308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44516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851711" y="3191644"/>
            <a:ext cx="227338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Artiste wendat dont on connaissait autrefois le nom, éventail, v.1860.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Cet éventail unique est fabriqué à partir de plumes d’autruche et de piquants de porc-épic. 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urple and white feathered fan&#10;&#10;AI-generated content may be incorrect.">
            <a:extLst>
              <a:ext uri="{FF2B5EF4-FFF2-40B4-BE49-F238E27FC236}">
                <a16:creationId xmlns:a16="http://schemas.microsoft.com/office/drawing/2014/main" id="{697E890B-9D19-0734-08B7-2BDBE1D7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60" y="582283"/>
            <a:ext cx="4462416" cy="39789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86DE95-AE68-550B-2173-6F69F74550E6}"/>
              </a:ext>
            </a:extLst>
          </p:cNvPr>
          <p:cNvSpPr txBox="1"/>
          <p:nvPr/>
        </p:nvSpPr>
        <p:spPr>
          <a:xfrm>
            <a:off x="63688" y="43308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315239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79153" y="3265674"/>
            <a:ext cx="197885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Madame Paul Thomas, panier, 1911 ou avant. </a:t>
            </a:r>
          </a:p>
          <a:p>
            <a:endParaRPr lang="fr-FR" sz="1100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La créativité des artisanes wendat est indéniable à la vue d’œuvres telles que ce panier au tissage complexe.</a:t>
            </a:r>
          </a:p>
        </p:txBody>
      </p:sp>
      <p:pic>
        <p:nvPicPr>
          <p:cNvPr id="2" name="Picture 1" descr="A woven basket with a lid&#10;&#10;AI-generated content may be incorrect.">
            <a:extLst>
              <a:ext uri="{FF2B5EF4-FFF2-40B4-BE49-F238E27FC236}">
                <a16:creationId xmlns:a16="http://schemas.microsoft.com/office/drawing/2014/main" id="{D85B83D9-DB43-66EF-5682-F1AA7527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6" y="505783"/>
            <a:ext cx="5322218" cy="41304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0BC43E-433B-7CC8-941B-C355AE372E2F}"/>
              </a:ext>
            </a:extLst>
          </p:cNvPr>
          <p:cNvSpPr txBox="1"/>
          <p:nvPr/>
        </p:nvSpPr>
        <p:spPr>
          <a:xfrm>
            <a:off x="63688" y="43308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6470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ctangular object with a red rectangular object with black text&#10;&#10;AI-generated content may be incorrect.">
            <a:extLst>
              <a:ext uri="{FF2B5EF4-FFF2-40B4-BE49-F238E27FC236}">
                <a16:creationId xmlns:a16="http://schemas.microsoft.com/office/drawing/2014/main" id="{FCEC7B68-B8D9-4DFA-A01A-38E3F1BB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7" y="934983"/>
            <a:ext cx="8333067" cy="2201006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7210AD91-8A26-67F2-54CE-6F4D4BA86237}"/>
              </a:ext>
            </a:extLst>
          </p:cNvPr>
          <p:cNvSpPr txBox="1"/>
          <p:nvPr/>
        </p:nvSpPr>
        <p:spPr>
          <a:xfrm>
            <a:off x="1339409" y="3453495"/>
            <a:ext cx="646518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Artiste dont on connaissait autrefois le nom, collier de wampum, 1678. </a:t>
            </a:r>
          </a:p>
          <a:p>
            <a:pPr algn="ctr"/>
            <a:endParaRPr lang="fr-FR" sz="1100" b="1" kern="100" dirty="0">
              <a:ea typeface="+mj-lt"/>
              <a:cs typeface="+mj-lt"/>
            </a:endParaRPr>
          </a:p>
          <a:p>
            <a:pPr algn="ctr"/>
            <a:r>
              <a:rPr lang="fr-FR" sz="1100" kern="100" dirty="0">
                <a:ea typeface="+mj-lt"/>
                <a:cs typeface="+mj-lt"/>
              </a:rPr>
              <a:t>Les communautés de la famille linguistique algonquienne de cette région tissaient des </a:t>
            </a:r>
            <a:r>
              <a:rPr lang="fr-FR" sz="1100" kern="100" dirty="0" err="1">
                <a:ea typeface="+mj-lt"/>
                <a:cs typeface="+mj-lt"/>
              </a:rPr>
              <a:t>wampums</a:t>
            </a:r>
            <a:r>
              <a:rPr lang="fr-FR" sz="1100" kern="100" dirty="0">
                <a:ea typeface="+mj-lt"/>
                <a:cs typeface="+mj-lt"/>
              </a:rPr>
              <a:t>, ou perles de coquillage, pour en faire des colliers et des vêtements à des fins cérémonielles et diplomatiques.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DB9728-2830-A632-31BF-BEDD17054EA9}"/>
              </a:ext>
            </a:extLst>
          </p:cNvPr>
          <p:cNvSpPr txBox="1"/>
          <p:nvPr/>
        </p:nvSpPr>
        <p:spPr>
          <a:xfrm>
            <a:off x="63688" y="43308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2067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810139" y="3868426"/>
            <a:ext cx="552302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Artiste dont on connaissait autrefois le nom, </a:t>
            </a:r>
          </a:p>
          <a:p>
            <a:pPr algn="ctr"/>
            <a:r>
              <a:rPr lang="fr-FR" sz="1100" b="1" i="1" kern="100" dirty="0">
                <a:ea typeface="+mj-lt"/>
                <a:cs typeface="+mj-lt"/>
              </a:rPr>
              <a:t>The </a:t>
            </a:r>
            <a:r>
              <a:rPr lang="fr-FR" sz="1100" b="1" i="1" kern="100" dirty="0" err="1">
                <a:ea typeface="+mj-lt"/>
                <a:cs typeface="+mj-lt"/>
              </a:rPr>
              <a:t>Two</a:t>
            </a:r>
            <a:r>
              <a:rPr lang="fr-FR" sz="1100" b="1" i="1" kern="100" dirty="0">
                <a:ea typeface="+mj-lt"/>
                <a:cs typeface="+mj-lt"/>
              </a:rPr>
              <a:t> Dog Wampum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Wampum à deux chiens</a:t>
            </a:r>
            <a:r>
              <a:rPr lang="fr-FR" sz="1100" b="1" kern="100" dirty="0">
                <a:ea typeface="+mj-lt"/>
                <a:cs typeface="+mj-lt"/>
              </a:rPr>
              <a:t>), 1721-1781. </a:t>
            </a:r>
          </a:p>
          <a:p>
            <a:pPr algn="ctr"/>
            <a:endParaRPr lang="fr-FR" sz="1100" b="1" kern="100" dirty="0">
              <a:ea typeface="+mj-lt"/>
              <a:cs typeface="+mj-lt"/>
            </a:endParaRPr>
          </a:p>
          <a:p>
            <a:pPr algn="ctr"/>
            <a:r>
              <a:rPr lang="fr-FR" sz="1100" kern="100" dirty="0">
                <a:ea typeface="+mj-lt"/>
                <a:cs typeface="+mj-lt"/>
              </a:rPr>
              <a:t>Les </a:t>
            </a:r>
            <a:r>
              <a:rPr lang="fr-FR" sz="1100" kern="100" dirty="0" err="1">
                <a:ea typeface="+mj-lt"/>
                <a:cs typeface="+mj-lt"/>
              </a:rPr>
              <a:t>wampums</a:t>
            </a:r>
            <a:r>
              <a:rPr lang="fr-FR" sz="1100" kern="100" dirty="0">
                <a:ea typeface="+mj-lt"/>
                <a:cs typeface="+mj-lt"/>
              </a:rPr>
              <a:t>, généralement blancs et violets, sont tissés pour reproduire des scènes stylisées racontant des histoires culturelles, spirituelles ou cérémonielles.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close up of a belt&#10;&#10;AI-generated content may be incorrect.">
            <a:extLst>
              <a:ext uri="{FF2B5EF4-FFF2-40B4-BE49-F238E27FC236}">
                <a16:creationId xmlns:a16="http://schemas.microsoft.com/office/drawing/2014/main" id="{299EC79C-84CD-0209-0AD7-AFAA01F2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" t="11446" r="347" b="19578"/>
          <a:stretch/>
        </p:blipFill>
        <p:spPr>
          <a:xfrm>
            <a:off x="1171208" y="593066"/>
            <a:ext cx="6800208" cy="30333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ABAA13-4FA0-C6B6-6DA1-DDE2FCA57CB6}"/>
              </a:ext>
            </a:extLst>
          </p:cNvPr>
          <p:cNvSpPr txBox="1"/>
          <p:nvPr/>
        </p:nvSpPr>
        <p:spPr>
          <a:xfrm>
            <a:off x="63688" y="43308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83084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24687" y="2934785"/>
            <a:ext cx="2369090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James Pattison </a:t>
            </a:r>
            <a:r>
              <a:rPr lang="fr-FR" sz="1100" b="1" dirty="0" err="1">
                <a:ea typeface="+mj-lt"/>
                <a:cs typeface="+mj-lt"/>
              </a:rPr>
              <a:t>Cockburn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La Citadelle de Québec vue du pont de glace</a:t>
            </a:r>
            <a:r>
              <a:rPr lang="fr-FR" sz="1100" b="1" dirty="0">
                <a:ea typeface="+mj-lt"/>
                <a:cs typeface="+mj-lt"/>
              </a:rPr>
              <a:t>, 1831. </a:t>
            </a:r>
          </a:p>
          <a:p>
            <a:endParaRPr lang="fr-FR" sz="1100" b="1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Pattison </a:t>
            </a:r>
            <a:r>
              <a:rPr lang="fr-FR" sz="1100" dirty="0" err="1">
                <a:ea typeface="+mj-lt"/>
                <a:cs typeface="+mj-lt"/>
              </a:rPr>
              <a:t>Cockburn</a:t>
            </a:r>
            <a:r>
              <a:rPr lang="fr-FR" sz="1100" dirty="0">
                <a:ea typeface="+mj-lt"/>
                <a:cs typeface="+mj-lt"/>
              </a:rPr>
              <a:t> est un artiste prolifique qui a créé plus d’une centaine de représentations de la ville de Québec.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ainting of people standing in front of a snowy landscape&#10;&#10;AI-generated content may be incorrect.">
            <a:extLst>
              <a:ext uri="{FF2B5EF4-FFF2-40B4-BE49-F238E27FC236}">
                <a16:creationId xmlns:a16="http://schemas.microsoft.com/office/drawing/2014/main" id="{C381B3A5-BBE3-8D0F-ADC1-2CEE5389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30" y="669468"/>
            <a:ext cx="6050627" cy="38063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98C9FE-484C-4493-0F89-98D9DE0C11F1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80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67225" y="2236518"/>
            <a:ext cx="2106512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Jules-Ernest Livernois, </a:t>
            </a:r>
            <a:r>
              <a:rPr lang="fr-FR" sz="1100" b="1" i="1" kern="100" dirty="0">
                <a:ea typeface="+mj-lt"/>
                <a:cs typeface="+mj-lt"/>
              </a:rPr>
              <a:t>Le Château Frontenac et la terrasse Dufferin vus de l’Université Laval, Québec</a:t>
            </a:r>
            <a:r>
              <a:rPr lang="fr-FR" sz="1100" b="1" kern="100" dirty="0">
                <a:ea typeface="+mj-lt"/>
                <a:cs typeface="+mj-lt"/>
              </a:rPr>
              <a:t>, v.1894. </a:t>
            </a:r>
          </a:p>
          <a:p>
            <a:endParaRPr lang="en-US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Livernois immortalise le Château Frontenac, un emblème qui fait désormais partie intégrante de l’identité urbaine de la ville de Québec.</a:t>
            </a:r>
            <a:endParaRPr lang="en-US" sz="1100" kern="100" dirty="0">
              <a:ea typeface="+mj-lt"/>
              <a:cs typeface="+mj-lt"/>
            </a:endParaRPr>
          </a:p>
        </p:txBody>
      </p:sp>
      <p:pic>
        <p:nvPicPr>
          <p:cNvPr id="2" name="Picture 1" descr="A large building with a castle on the side&#10;&#10;AI-generated content may be incorrect.">
            <a:extLst>
              <a:ext uri="{FF2B5EF4-FFF2-40B4-BE49-F238E27FC236}">
                <a16:creationId xmlns:a16="http://schemas.microsoft.com/office/drawing/2014/main" id="{3EF25E1C-0791-7522-4F4C-715671FB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7" y="733246"/>
            <a:ext cx="5811893" cy="35476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383056" y="2768967"/>
            <a:ext cx="2369057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Millicent Mary Chaplin, </a:t>
            </a:r>
            <a:r>
              <a:rPr lang="fr-FR" sz="1100" b="1" i="1" kern="100" dirty="0">
                <a:ea typeface="+mj-lt"/>
                <a:cs typeface="+mj-lt"/>
              </a:rPr>
              <a:t>Notre maison à Québec, 13 rue Saint-Ursule, de juillet 1838 à septembre 1842</a:t>
            </a:r>
            <a:r>
              <a:rPr lang="fr-FR" sz="1100" b="1" kern="100" dirty="0">
                <a:ea typeface="+mj-lt"/>
                <a:cs typeface="+mj-lt"/>
              </a:rPr>
              <a:t>, v.1838-1840.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Chaplin a passé quatre ans dans la ville de Québec, créant une centaine d’œuvres dépeignant son environnement.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ainting of a couple of people in front of a house&#10;&#10;AI-generated content may be incorrect.">
            <a:extLst>
              <a:ext uri="{FF2B5EF4-FFF2-40B4-BE49-F238E27FC236}">
                <a16:creationId xmlns:a16="http://schemas.microsoft.com/office/drawing/2014/main" id="{38DD9F4D-CA21-F29B-4F2C-0FC4EA0F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21" y="646981"/>
            <a:ext cx="5085735" cy="38495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7D887-69D1-F82D-FDCF-288DE6D5DFD8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30004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structure in a building&#10;&#10;AI-generated content may be incorrect.">
            <a:extLst>
              <a:ext uri="{FF2B5EF4-FFF2-40B4-BE49-F238E27FC236}">
                <a16:creationId xmlns:a16="http://schemas.microsoft.com/office/drawing/2014/main" id="{32A94088-E15D-121F-08A6-77C4E2FE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33" y="301924"/>
            <a:ext cx="3183480" cy="4539651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EDBA5685-2910-828B-7C9D-2D1A9CDFBF25}"/>
              </a:ext>
            </a:extLst>
          </p:cNvPr>
          <p:cNvSpPr txBox="1"/>
          <p:nvPr/>
        </p:nvSpPr>
        <p:spPr>
          <a:xfrm>
            <a:off x="6111965" y="3302724"/>
            <a:ext cx="2150107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Ludovic </a:t>
            </a:r>
            <a:r>
              <a:rPr lang="fr-FR" sz="1100" b="1" kern="100" dirty="0" err="1">
                <a:ea typeface="+mj-lt"/>
                <a:cs typeface="+mj-lt"/>
              </a:rPr>
              <a:t>Boney</a:t>
            </a:r>
            <a:r>
              <a:rPr lang="fr-FR" sz="1100" b="1" i="1" kern="100" dirty="0">
                <a:ea typeface="+mj-lt"/>
                <a:cs typeface="+mj-lt"/>
              </a:rPr>
              <a:t>, Les arches d’entente</a:t>
            </a:r>
            <a:r>
              <a:rPr lang="fr-FR" sz="1100" b="1" kern="100" dirty="0">
                <a:ea typeface="+mj-lt"/>
                <a:cs typeface="+mj-lt"/>
              </a:rPr>
              <a:t>, 2020.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Cette sculpture publique, installée dans le hall d’entrée du Musée de la civilisation, représente l’adhésion de la ville de Québec à la réconciliation.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8B099F-E149-CD36-F5A6-23AB325FF787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430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35490" y="3504352"/>
            <a:ext cx="1986687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 err="1">
                <a:ea typeface="+mj-lt"/>
                <a:cs typeface="+mj-lt"/>
              </a:rPr>
              <a:t>Giorgia</a:t>
            </a:r>
            <a:r>
              <a:rPr lang="fr-FR" sz="1100" b="1" dirty="0">
                <a:ea typeface="+mj-lt"/>
                <a:cs typeface="+mj-lt"/>
              </a:rPr>
              <a:t> </a:t>
            </a:r>
            <a:r>
              <a:rPr lang="fr-FR" sz="1100" b="1" dirty="0" err="1">
                <a:ea typeface="+mj-lt"/>
                <a:cs typeface="+mj-lt"/>
              </a:rPr>
              <a:t>Volpe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Passage migratoire n</a:t>
            </a:r>
            <a:r>
              <a:rPr lang="fr-FR" sz="1100" b="1" i="1" baseline="30000" dirty="0">
                <a:ea typeface="+mj-lt"/>
                <a:cs typeface="+mj-lt"/>
              </a:rPr>
              <a:t>o</a:t>
            </a:r>
            <a:r>
              <a:rPr lang="fr-FR" sz="1100" b="1" i="1" dirty="0">
                <a:ea typeface="+mj-lt"/>
                <a:cs typeface="+mj-lt"/>
              </a:rPr>
              <a:t> 1</a:t>
            </a:r>
            <a:r>
              <a:rPr lang="fr-FR" sz="1100" b="1" dirty="0">
                <a:ea typeface="+mj-lt"/>
                <a:cs typeface="+mj-lt"/>
              </a:rPr>
              <a:t>, 2016.</a:t>
            </a:r>
          </a:p>
          <a:p>
            <a:endParaRPr lang="fr-FR" sz="1100" b="1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Cette œuvre a été installée dans la ville pour favoriser les rencontres inattendues entre l’art et l’architecture.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group of books from a stone wall&#10;&#10;AI-generated content may be incorrect.">
            <a:extLst>
              <a:ext uri="{FF2B5EF4-FFF2-40B4-BE49-F238E27FC236}">
                <a16:creationId xmlns:a16="http://schemas.microsoft.com/office/drawing/2014/main" id="{6EFF1179-CFB2-3AE3-01E7-F54BCEDE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84" y="269575"/>
            <a:ext cx="3072304" cy="46043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03FDA6-56A2-B547-0AD7-454387A6698C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43178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24035" y="3331824"/>
            <a:ext cx="249136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 err="1">
                <a:ea typeface="+mj-lt"/>
                <a:cs typeface="+mj-lt"/>
              </a:rPr>
              <a:t>Giorgia</a:t>
            </a:r>
            <a:r>
              <a:rPr lang="fr-FR" sz="1100" b="1" kern="100" dirty="0">
                <a:ea typeface="+mj-lt"/>
                <a:cs typeface="+mj-lt"/>
              </a:rPr>
              <a:t> </a:t>
            </a:r>
            <a:r>
              <a:rPr lang="fr-FR" sz="1100" b="1" kern="100" dirty="0" err="1">
                <a:ea typeface="+mj-lt"/>
                <a:cs typeface="+mj-lt"/>
              </a:rPr>
              <a:t>Volpe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Le Musée de l’eau</a:t>
            </a:r>
            <a:r>
              <a:rPr lang="fr-FR" sz="1100" b="1" kern="100" dirty="0">
                <a:ea typeface="+mj-lt"/>
                <a:cs typeface="+mj-lt"/>
              </a:rPr>
              <a:t>, 2023.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La ville a commandé cette installation pour sensibiliser le public à l’impact environnemental des bouteilles en plastique.</a:t>
            </a:r>
          </a:p>
        </p:txBody>
      </p:sp>
      <p:pic>
        <p:nvPicPr>
          <p:cNvPr id="2" name="Picture 1" descr="A glass bottles in a glass case&#10;&#10;AI-generated content may be incorrect.">
            <a:extLst>
              <a:ext uri="{FF2B5EF4-FFF2-40B4-BE49-F238E27FC236}">
                <a16:creationId xmlns:a16="http://schemas.microsoft.com/office/drawing/2014/main" id="{93F09D0B-E922-1D6D-0155-94271A1BC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5" y="442104"/>
            <a:ext cx="5671868" cy="42592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1BD527-C8A6-09A0-9F08-430FC48A300C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762955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street with buildings&#10;&#10;AI-generated content may be incorrect.">
            <a:extLst>
              <a:ext uri="{FF2B5EF4-FFF2-40B4-BE49-F238E27FC236}">
                <a16:creationId xmlns:a16="http://schemas.microsoft.com/office/drawing/2014/main" id="{08D47898-9C7B-0111-80DA-59EC472A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740" y="447803"/>
            <a:ext cx="3545746" cy="4453387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E6169EF9-8275-8247-B0F6-CA7F86DF6975}"/>
              </a:ext>
            </a:extLst>
          </p:cNvPr>
          <p:cNvSpPr txBox="1"/>
          <p:nvPr/>
        </p:nvSpPr>
        <p:spPr>
          <a:xfrm>
            <a:off x="5697049" y="3525739"/>
            <a:ext cx="249336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Simone Hudon, </a:t>
            </a:r>
            <a:r>
              <a:rPr lang="fr-FR" sz="1100" b="1" i="1" kern="100" dirty="0">
                <a:ea typeface="+mj-lt"/>
                <a:cs typeface="+mj-lt"/>
              </a:rPr>
              <a:t>Rue Saint-Flavien à Québec</a:t>
            </a:r>
            <a:r>
              <a:rPr lang="fr-FR" sz="1100" b="1" kern="100" dirty="0">
                <a:ea typeface="+mj-lt"/>
                <a:cs typeface="+mj-lt"/>
              </a:rPr>
              <a:t>, v.1930-1944.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Hudon a participé au mouvement du renouveau de l’estampe à Québec et a continué à contribuer à la discipline par son enseignement.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448752-30D3-0C56-0013-DB9AA397C99F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52323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42652" y="2583514"/>
            <a:ext cx="2168448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Jules-Ernest Livernois, </a:t>
            </a:r>
            <a:r>
              <a:rPr lang="fr-FR" sz="1100" b="1" i="1" kern="100" dirty="0">
                <a:ea typeface="+mj-lt"/>
                <a:cs typeface="+mj-lt"/>
              </a:rPr>
              <a:t>La Haute-Ville et l’hôtel du Parlement vus de l’Université Laval, Québec</a:t>
            </a:r>
            <a:r>
              <a:rPr lang="fr-FR" sz="1100" b="1" kern="100" dirty="0">
                <a:ea typeface="+mj-lt"/>
                <a:cs typeface="+mj-lt"/>
              </a:rPr>
              <a:t>, v.1890.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À la fin du dix-neuvième siècle, Livernois domine le domaine de la photographie dans la ville de Québec.</a:t>
            </a:r>
            <a:endParaRPr lang="en-US" dirty="0"/>
          </a:p>
        </p:txBody>
      </p:sp>
      <p:pic>
        <p:nvPicPr>
          <p:cNvPr id="2" name="Picture 1" descr="A group of buildings with a city in the background&#10;&#10;AI-generated content may be incorrect.">
            <a:extLst>
              <a:ext uri="{FF2B5EF4-FFF2-40B4-BE49-F238E27FC236}">
                <a16:creationId xmlns:a16="http://schemas.microsoft.com/office/drawing/2014/main" id="{6378BBF4-8561-15B0-7137-C3E712F9D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45" y="862640"/>
            <a:ext cx="5616107" cy="3429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7498A6-42DC-C0DB-E2C2-7277E62D1322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9339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48BFCD58-E2EA-F6F2-3BE4-29D71366222F}"/>
              </a:ext>
            </a:extLst>
          </p:cNvPr>
          <p:cNvSpPr txBox="1"/>
          <p:nvPr/>
        </p:nvSpPr>
        <p:spPr>
          <a:xfrm>
            <a:off x="1016143" y="3761251"/>
            <a:ext cx="69522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Charles Huot, </a:t>
            </a:r>
            <a:r>
              <a:rPr lang="fr-FR" sz="1100" b="1" i="1" kern="100" dirty="0">
                <a:ea typeface="+mj-lt"/>
                <a:cs typeface="+mj-lt"/>
              </a:rPr>
              <a:t>Le débat sur les langues : séance de l’Assemblée législative du Bas-Canada le 21 janvier 1793</a:t>
            </a:r>
            <a:r>
              <a:rPr lang="fr-FR" sz="1100" b="1" kern="100" dirty="0">
                <a:ea typeface="+mj-lt"/>
                <a:cs typeface="+mj-lt"/>
              </a:rPr>
              <a:t>, 1910-1913. </a:t>
            </a:r>
          </a:p>
          <a:p>
            <a:pPr algn="ctr"/>
            <a:endParaRPr lang="fr-FR" sz="1100" b="1" kern="100" dirty="0">
              <a:ea typeface="+mj-lt"/>
              <a:cs typeface="+mj-lt"/>
            </a:endParaRPr>
          </a:p>
          <a:p>
            <a:pPr algn="ctr"/>
            <a:r>
              <a:rPr lang="fr-FR" sz="1100" kern="100" dirty="0">
                <a:ea typeface="+mj-lt"/>
                <a:cs typeface="+mj-lt"/>
              </a:rPr>
              <a:t>Huot étudie la peinture académique française à Paris, ce qui lui permet d’interpréter l’histoire canadienne dans un langage traditionnel.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B84452-9392-D092-10F3-D03FA0E23E94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Activité d’apprentissage n</a:t>
            </a:r>
            <a:r>
              <a:rPr lang="fr-FR" sz="1400" baseline="30000" dirty="0">
                <a:ea typeface="+mj-lt"/>
                <a:cs typeface="+mj-lt"/>
              </a:rPr>
              <a:t>o</a:t>
            </a:r>
            <a:r>
              <a:rPr lang="fr-FR" sz="1400" dirty="0">
                <a:ea typeface="+mj-lt"/>
                <a:cs typeface="+mj-lt"/>
              </a:rPr>
              <a:t> 2 </a:t>
            </a:r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9CE024-F745-35FF-C5E1-5151D7E4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3" y="447803"/>
            <a:ext cx="7082831" cy="31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9551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894093" y="2439053"/>
            <a:ext cx="1933133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Millicent Mary Chaplin, </a:t>
            </a:r>
            <a:r>
              <a:rPr lang="fr-FR" sz="1100" b="1" i="1" dirty="0">
                <a:ea typeface="+mj-lt"/>
                <a:cs typeface="+mj-lt"/>
              </a:rPr>
              <a:t>Vue depuis la fenêtre du cabinet de toilette de Millicent Mary Chaplin</a:t>
            </a:r>
            <a:r>
              <a:rPr lang="fr-FR" sz="1100" b="1" dirty="0">
                <a:ea typeface="+mj-lt"/>
                <a:cs typeface="+mj-lt"/>
              </a:rPr>
              <a:t>, 1839. </a:t>
            </a:r>
          </a:p>
          <a:p>
            <a:endParaRPr lang="fr-FR" sz="1100" b="1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Cette scène délicatement peinte représente l’architecture et le paysage de la ville de Québec, vus depuis une fenêtre.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watercolor of a town&#10;&#10;AI-generated content may be incorrect.">
            <a:extLst>
              <a:ext uri="{FF2B5EF4-FFF2-40B4-BE49-F238E27FC236}">
                <a16:creationId xmlns:a16="http://schemas.microsoft.com/office/drawing/2014/main" id="{44E42B33-5247-A88D-3A83-808C19EB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" y="657764"/>
            <a:ext cx="6170724" cy="38279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5600D2-0195-012E-C030-46CB81174807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Exercice sommatif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295680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473977" y="3660978"/>
            <a:ext cx="618526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Jean Paul Lemieux, croquis préparatoire pour « Québec (projet de peinture murale) », 1949. </a:t>
            </a:r>
          </a:p>
          <a:p>
            <a:pPr algn="ctr"/>
            <a:endParaRPr lang="fr-FR" sz="1100" b="1" kern="100" dirty="0">
              <a:ea typeface="+mj-lt"/>
              <a:cs typeface="+mj-lt"/>
            </a:endParaRPr>
          </a:p>
          <a:p>
            <a:pPr algn="ctr"/>
            <a:r>
              <a:rPr lang="fr-FR" sz="1100" kern="100" dirty="0">
                <a:ea typeface="+mj-lt"/>
                <a:cs typeface="+mj-lt"/>
              </a:rPr>
              <a:t>La vue panoramique de Québec a été créée par Lemieux dans le cadre d’un concours artistique.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ainting of a city&#10;&#10;AI-generated content may be incorrect.">
            <a:extLst>
              <a:ext uri="{FF2B5EF4-FFF2-40B4-BE49-F238E27FC236}">
                <a16:creationId xmlns:a16="http://schemas.microsoft.com/office/drawing/2014/main" id="{CBEB089A-3820-8C07-93C7-DC993CF1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1192333"/>
            <a:ext cx="8529368" cy="21549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F3D50F-7F40-969F-21D1-AC22457D2CD3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Exercice sommatif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366965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3C83-E0E1-F639-98C1-06AF5634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0AAA0D56-EE7F-86E7-13F9-A3FBB1F87B11}"/>
              </a:ext>
            </a:extLst>
          </p:cNvPr>
          <p:cNvSpPr txBox="1"/>
          <p:nvPr/>
        </p:nvSpPr>
        <p:spPr>
          <a:xfrm>
            <a:off x="6763275" y="3119413"/>
            <a:ext cx="1910463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Jean Paul Lemieux, </a:t>
            </a:r>
            <a:r>
              <a:rPr lang="fr-FR" sz="1100" b="1" i="1" kern="100" dirty="0">
                <a:ea typeface="+mj-lt"/>
                <a:cs typeface="+mj-lt"/>
              </a:rPr>
              <a:t>Janvier à Québec</a:t>
            </a:r>
            <a:r>
              <a:rPr lang="fr-FR" sz="1100" b="1" kern="100" dirty="0">
                <a:ea typeface="+mj-lt"/>
                <a:cs typeface="+mj-lt"/>
              </a:rPr>
              <a:t>, 1965.</a:t>
            </a: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Les monuments emblématiques de la ville de Québec se profilent à l’arrière-plan de cette peinture enneigée.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4E8F07C5-D383-AB63-E699-8B18B55E0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20" y="496019"/>
            <a:ext cx="5807534" cy="41622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C507962-679B-8405-055D-21CFB75A1BB0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Exercice sommatif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059681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50782" y="4295640"/>
            <a:ext cx="206109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100" dirty="0">
                <a:ea typeface="+mj-lt"/>
                <a:cs typeface="+mj-lt"/>
              </a:rPr>
              <a:t>Jean Paul Lemieux, v.1987.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3" name="Picture 2" descr="An old person leaning on a wall&#10;&#10;AI-generated content may be incorrect.">
            <a:extLst>
              <a:ext uri="{FF2B5EF4-FFF2-40B4-BE49-F238E27FC236}">
                <a16:creationId xmlns:a16="http://schemas.microsoft.com/office/drawing/2014/main" id="{3B0D86F5-C705-9A6B-8D2C-A08AAAEF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48" y="487614"/>
            <a:ext cx="4162246" cy="41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746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37492-3318-649F-F2C9-9C5CE0A3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4D861ABE-4959-4EC7-FCBD-EB427189AC88}"/>
              </a:ext>
            </a:extLst>
          </p:cNvPr>
          <p:cNvSpPr txBox="1"/>
          <p:nvPr/>
        </p:nvSpPr>
        <p:spPr>
          <a:xfrm>
            <a:off x="6831793" y="2983826"/>
            <a:ext cx="1780259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James Wilson Morrice, </a:t>
            </a:r>
            <a:r>
              <a:rPr lang="en-US" sz="1100" b="1" i="1" kern="100" dirty="0">
                <a:ea typeface="+mj-lt"/>
                <a:cs typeface="+mj-lt"/>
              </a:rPr>
              <a:t>Le bac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Québec (The Ferry, Quebec)</a:t>
            </a:r>
            <a:r>
              <a:rPr lang="en-US" sz="1100" b="1" kern="100" dirty="0">
                <a:ea typeface="+mj-lt"/>
                <a:cs typeface="+mj-lt"/>
              </a:rPr>
              <a:t>, 1907. </a:t>
            </a:r>
            <a:endParaRPr lang="en-US" b="1" dirty="0">
              <a:ea typeface="+mj-lt"/>
              <a:cs typeface="+mj-lt"/>
            </a:endParaRPr>
          </a:p>
          <a:p>
            <a:endParaRPr lang="en-US" sz="1100" kern="100" dirty="0">
              <a:ea typeface="+mj-lt"/>
              <a:cs typeface="+mj-lt"/>
            </a:endParaRPr>
          </a:p>
          <a:p>
            <a:r>
              <a:rPr lang="en-US" sz="1100" kern="100" dirty="0">
                <a:ea typeface="+mj-lt"/>
                <a:cs typeface="+mj-lt"/>
              </a:rPr>
              <a:t>In this example of Canadian Impressionism, Morrice uses simple shapes and muted </a:t>
            </a:r>
            <a:r>
              <a:rPr lang="en-US" sz="1100" kern="100" dirty="0" err="1">
                <a:ea typeface="+mj-lt"/>
                <a:cs typeface="+mj-lt"/>
              </a:rPr>
              <a:t>colours</a:t>
            </a:r>
            <a:r>
              <a:rPr lang="en-US" sz="1100" kern="100" dirty="0">
                <a:ea typeface="+mj-lt"/>
                <a:cs typeface="+mj-lt"/>
              </a:rPr>
              <a:t> to capture the winter landscape</a:t>
            </a:r>
            <a:r>
              <a:rPr lang="en-US" sz="1100" kern="100" dirty="0">
                <a:effectLst/>
                <a:ea typeface="+mj-lt"/>
                <a:cs typeface="+mj-lt"/>
              </a:rPr>
              <a:t>.</a:t>
            </a:r>
            <a:r>
              <a:rPr lang="en-US" sz="1100" kern="100" dirty="0">
                <a:ea typeface="+mj-lt"/>
                <a:cs typeface="+mj-lt"/>
              </a:rPr>
              <a:t>  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" name="Picture 1" descr="A painting of a boat in the water&#10;&#10;AI-generated content may be incorrect.">
            <a:extLst>
              <a:ext uri="{FF2B5EF4-FFF2-40B4-BE49-F238E27FC236}">
                <a16:creationId xmlns:a16="http://schemas.microsoft.com/office/drawing/2014/main" id="{AA7B8BF8-F589-8761-259C-B65A13677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7" y="431321"/>
            <a:ext cx="5654577" cy="42808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563CD0-D70F-A032-BD1D-F7C1F2C8F837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Exercice sommatif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31636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BF47E-5C4C-6F61-DA7F-C4900E7C8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927F870B-CF4E-A4F3-ACA9-98837980195E}"/>
              </a:ext>
            </a:extLst>
          </p:cNvPr>
          <p:cNvSpPr txBox="1"/>
          <p:nvPr/>
        </p:nvSpPr>
        <p:spPr>
          <a:xfrm>
            <a:off x="6492220" y="3410349"/>
            <a:ext cx="228601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Zacharie Vincent </a:t>
            </a:r>
            <a:r>
              <a:rPr lang="fr-FR" sz="1100" b="1" kern="100" dirty="0" err="1">
                <a:ea typeface="+mj-lt"/>
                <a:cs typeface="+mj-lt"/>
              </a:rPr>
              <a:t>Telari</a:t>
            </a:r>
            <a:r>
              <a:rPr lang="fr-FR" sz="1100" b="1" kern="100" dirty="0">
                <a:ea typeface="+mj-lt"/>
                <a:cs typeface="+mj-lt"/>
              </a:rPr>
              <a:t>-</a:t>
            </a:r>
            <a:r>
              <a:rPr lang="fr-FR" sz="1100" b="1" kern="100" dirty="0" err="1">
                <a:ea typeface="+mj-lt"/>
                <a:cs typeface="+mj-lt"/>
              </a:rPr>
              <a:t>o-lin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Les chutes de Lorette</a:t>
            </a:r>
            <a:r>
              <a:rPr lang="fr-FR" sz="1100" b="1" kern="100" dirty="0">
                <a:ea typeface="+mj-lt"/>
                <a:cs typeface="+mj-lt"/>
              </a:rPr>
              <a:t>, v.1860.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La zone entourant les chutes de la Lorette est ici capturée sous plusieurs angles.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A08A50-C852-9A89-D77E-05B803485EA0}"/>
              </a:ext>
            </a:extLst>
          </p:cNvPr>
          <p:cNvSpPr txBox="1"/>
          <p:nvPr/>
        </p:nvSpPr>
        <p:spPr>
          <a:xfrm>
            <a:off x="202474" y="140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dirty="0">
                <a:ea typeface="+mj-lt"/>
                <a:cs typeface="+mj-lt"/>
              </a:rPr>
              <a:t>Exercice sommatif</a:t>
            </a:r>
            <a:endParaRPr lang="fr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12D1F3-BBBA-E052-0E9E-06922647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8" y="568996"/>
            <a:ext cx="5440680" cy="404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9688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FDA7-E22F-4F2C-65F1-3FBB3E9B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3B8F0090-A3FD-1758-116A-76106388534E}"/>
              </a:ext>
            </a:extLst>
          </p:cNvPr>
          <p:cNvSpPr txBox="1"/>
          <p:nvPr/>
        </p:nvSpPr>
        <p:spPr>
          <a:xfrm>
            <a:off x="6741352" y="2673029"/>
            <a:ext cx="180436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Louis-Philippe Hébert, </a:t>
            </a:r>
            <a:r>
              <a:rPr lang="fr-FR" sz="1100" b="1" i="1" kern="100" dirty="0">
                <a:ea typeface="+mj-lt"/>
                <a:cs typeface="+mj-lt"/>
              </a:rPr>
              <a:t>Halte dans la forêt, </a:t>
            </a:r>
            <a:r>
              <a:rPr lang="fr-FR" sz="1100" b="1" kern="100" dirty="0">
                <a:ea typeface="+mj-lt"/>
                <a:cs typeface="+mj-lt"/>
              </a:rPr>
              <a:t>1889.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Ce monument représente les pratiques de chasse de sujets autochtones et peut servir de base à une discussion sur l’impact de la sculpture publique.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statue of a person holding a bow and arrow&#10;&#10;AI-generated content may be incorrect.">
            <a:extLst>
              <a:ext uri="{FF2B5EF4-FFF2-40B4-BE49-F238E27FC236}">
                <a16:creationId xmlns:a16="http://schemas.microsoft.com/office/drawing/2014/main" id="{FE76C5C6-0F6B-CD76-CC42-BAF6EA40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0" y="603849"/>
            <a:ext cx="5898988" cy="39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451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0195-9F0D-EFEB-10C6-6A59BD6E6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>
            <a:extLst>
              <a:ext uri="{FF2B5EF4-FFF2-40B4-BE49-F238E27FC236}">
                <a16:creationId xmlns:a16="http://schemas.microsoft.com/office/drawing/2014/main" id="{7D3BDDE2-E98A-D0A6-4076-A54C77F6A472}"/>
              </a:ext>
            </a:extLst>
          </p:cNvPr>
          <p:cNvSpPr txBox="1"/>
          <p:nvPr/>
        </p:nvSpPr>
        <p:spPr>
          <a:xfrm>
            <a:off x="6725375" y="2464361"/>
            <a:ext cx="2150835" cy="221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Murales sur les piliers de l’autoroute Dufferin-Montmorency, présentées dans le cadre de </a:t>
            </a:r>
            <a:r>
              <a:rPr lang="fr-FR" sz="1100" b="1" i="1" kern="100" dirty="0">
                <a:ea typeface="+mj-lt"/>
                <a:cs typeface="+mj-lt"/>
              </a:rPr>
              <a:t>Passage mural</a:t>
            </a:r>
            <a:r>
              <a:rPr lang="fr-FR" sz="1100" b="1" kern="100" dirty="0">
                <a:ea typeface="+mj-lt"/>
                <a:cs typeface="+mj-lt"/>
              </a:rPr>
              <a:t>, organisé par Street Art In Action en collaboration avec Québec Nova Murale et EXMURO, Québec, 2023.</a:t>
            </a:r>
          </a:p>
          <a:p>
            <a:endParaRPr lang="fr-FR" sz="1100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Cette murale illustre bien la vivacité de la scène artistique québécoise.</a:t>
            </a:r>
          </a:p>
        </p:txBody>
      </p:sp>
      <p:pic>
        <p:nvPicPr>
          <p:cNvPr id="2" name="Picture 1" descr="A colorful art on a bridge&#10;&#10;AI-generated content may be incorrect.">
            <a:extLst>
              <a:ext uri="{FF2B5EF4-FFF2-40B4-BE49-F238E27FC236}">
                <a16:creationId xmlns:a16="http://schemas.microsoft.com/office/drawing/2014/main" id="{C2EB081D-D612-9F86-68A3-307B906F9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9" y="447803"/>
            <a:ext cx="6183136" cy="423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360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29035" y="2540456"/>
            <a:ext cx="2123079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Jean Paul Lemieux, </a:t>
            </a:r>
            <a:r>
              <a:rPr lang="fr-FR" sz="1100" b="1" i="1" dirty="0">
                <a:ea typeface="+mj-lt"/>
                <a:cs typeface="+mj-lt"/>
              </a:rPr>
              <a:t>La médecine à Québec</a:t>
            </a:r>
            <a:r>
              <a:rPr lang="fr-FR" sz="1100" b="1" dirty="0">
                <a:ea typeface="+mj-lt"/>
                <a:cs typeface="+mj-lt"/>
              </a:rPr>
              <a:t>, 1957. </a:t>
            </a:r>
          </a:p>
          <a:p>
            <a:endParaRPr lang="fr-FR" sz="1100" b="1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Voici un exemple de l’intérêt de Lemieux pour la peinture murale composée de figures géométriques simplifiées et de paysages.</a:t>
            </a:r>
            <a:endParaRPr lang="en-US" dirty="0"/>
          </a:p>
        </p:txBody>
      </p:sp>
      <p:pic>
        <p:nvPicPr>
          <p:cNvPr id="2" name="Picture 1" descr="A painting of people in white robes&#10;&#10;AI-generated content may be incorrect.">
            <a:extLst>
              <a:ext uri="{FF2B5EF4-FFF2-40B4-BE49-F238E27FC236}">
                <a16:creationId xmlns:a16="http://schemas.microsoft.com/office/drawing/2014/main" id="{F801C1B9-CF7B-BFAD-E6DE-6435B3B61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96" y="1064194"/>
            <a:ext cx="5671869" cy="30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4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town with people and a flag&#10;&#10;AI-generated content may be incorrect.">
            <a:extLst>
              <a:ext uri="{FF2B5EF4-FFF2-40B4-BE49-F238E27FC236}">
                <a16:creationId xmlns:a16="http://schemas.microsoft.com/office/drawing/2014/main" id="{CA54DEE0-6C82-47CE-0AF8-AE92C035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15" y="377405"/>
            <a:ext cx="3556718" cy="4388690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6BEF5BA7-E296-E07A-B059-9AADE6A441EA}"/>
              </a:ext>
            </a:extLst>
          </p:cNvPr>
          <p:cNvSpPr txBox="1"/>
          <p:nvPr/>
        </p:nvSpPr>
        <p:spPr>
          <a:xfrm>
            <a:off x="5735092" y="3565799"/>
            <a:ext cx="267738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Jean Paul Lemieux, </a:t>
            </a:r>
            <a:r>
              <a:rPr lang="fr-FR" sz="1100" b="1" i="1" dirty="0">
                <a:ea typeface="+mj-lt"/>
                <a:cs typeface="+mj-lt"/>
              </a:rPr>
              <a:t>La Fête-Dieu à Québec</a:t>
            </a:r>
            <a:r>
              <a:rPr lang="fr-FR" sz="1100" b="1" dirty="0">
                <a:ea typeface="+mj-lt"/>
                <a:cs typeface="+mj-lt"/>
              </a:rPr>
              <a:t>, 1944. </a:t>
            </a:r>
          </a:p>
          <a:p>
            <a:endParaRPr lang="fr-FR" sz="1100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Lemieux capte en image le paysage architectural de la ville de Québec lors d’une fête religieuse.</a:t>
            </a:r>
            <a:endParaRPr lang="en-US" sz="11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84371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857666" y="4427584"/>
            <a:ext cx="2591431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Giorgia Volpe, date inconnue.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2" name="Picture 1" descr="A person wearing glasses and a fur scarf&#10;&#10;AI-generated content may be incorrect.">
            <a:extLst>
              <a:ext uri="{FF2B5EF4-FFF2-40B4-BE49-F238E27FC236}">
                <a16:creationId xmlns:a16="http://schemas.microsoft.com/office/drawing/2014/main" id="{B9654D9D-BAC2-C88D-2B45-9BD7732C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48" y="431321"/>
            <a:ext cx="3156730" cy="42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28279" y="3116163"/>
            <a:ext cx="2606269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 err="1">
                <a:ea typeface="+mj-lt"/>
                <a:cs typeface="+mj-lt"/>
              </a:rPr>
              <a:t>Giorgia</a:t>
            </a:r>
            <a:r>
              <a:rPr lang="fr-FR" sz="1100" b="1" kern="100" dirty="0">
                <a:ea typeface="+mj-lt"/>
                <a:cs typeface="+mj-lt"/>
              </a:rPr>
              <a:t> </a:t>
            </a:r>
            <a:r>
              <a:rPr lang="fr-FR" sz="1100" b="1" kern="100" dirty="0" err="1">
                <a:ea typeface="+mj-lt"/>
                <a:cs typeface="+mj-lt"/>
              </a:rPr>
              <a:t>Volpe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Se la couler douce</a:t>
            </a:r>
            <a:r>
              <a:rPr lang="fr-FR" sz="1100" b="1" kern="100" dirty="0">
                <a:ea typeface="+mj-lt"/>
                <a:cs typeface="+mj-lt"/>
              </a:rPr>
              <a:t>, 2015-2021. </a:t>
            </a:r>
          </a:p>
          <a:p>
            <a:endParaRPr lang="fr-FR" sz="1100" b="1" kern="100" dirty="0">
              <a:ea typeface="+mj-lt"/>
              <a:cs typeface="+mj-lt"/>
            </a:endParaRPr>
          </a:p>
          <a:p>
            <a:r>
              <a:rPr lang="fr-FR" sz="1100" kern="100" dirty="0">
                <a:ea typeface="+mj-lt"/>
                <a:cs typeface="+mj-lt"/>
              </a:rPr>
              <a:t>Cette œuvre témoigne de l’approche créative de </a:t>
            </a:r>
            <a:r>
              <a:rPr lang="fr-FR" sz="1100" kern="100" dirty="0" err="1">
                <a:ea typeface="+mj-lt"/>
                <a:cs typeface="+mj-lt"/>
              </a:rPr>
              <a:t>Volpe</a:t>
            </a:r>
            <a:r>
              <a:rPr lang="fr-FR" sz="1100" kern="100" dirty="0">
                <a:ea typeface="+mj-lt"/>
                <a:cs typeface="+mj-lt"/>
              </a:rPr>
              <a:t> sur des sujets comme l’impact humain sur le monde naturel.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wearing a garment made of blue tubes&#10;&#10;AI-generated content may be incorrect.">
            <a:extLst>
              <a:ext uri="{FF2B5EF4-FFF2-40B4-BE49-F238E27FC236}">
                <a16:creationId xmlns:a16="http://schemas.microsoft.com/office/drawing/2014/main" id="{34313688-56AB-5C39-C911-92E51DC9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9" y="657764"/>
            <a:ext cx="5057236" cy="38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2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52439" y="3229965"/>
            <a:ext cx="200373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 err="1">
                <a:ea typeface="+mj-lt"/>
                <a:cs typeface="+mj-lt"/>
              </a:rPr>
              <a:t>Giorgia</a:t>
            </a:r>
            <a:r>
              <a:rPr lang="fr-FR" sz="1100" b="1" dirty="0">
                <a:ea typeface="+mj-lt"/>
                <a:cs typeface="+mj-lt"/>
              </a:rPr>
              <a:t> </a:t>
            </a:r>
            <a:r>
              <a:rPr lang="fr-FR" sz="1100" b="1" dirty="0" err="1">
                <a:ea typeface="+mj-lt"/>
                <a:cs typeface="+mj-lt"/>
              </a:rPr>
              <a:t>Volpe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La dérive</a:t>
            </a:r>
            <a:r>
              <a:rPr lang="fr-FR" sz="1100" b="1" dirty="0">
                <a:ea typeface="+mj-lt"/>
                <a:cs typeface="+mj-lt"/>
              </a:rPr>
              <a:t>, 2008. </a:t>
            </a:r>
          </a:p>
          <a:p>
            <a:endParaRPr lang="fr-FR" sz="1100" dirty="0">
              <a:ea typeface="+mj-lt"/>
              <a:cs typeface="+mj-lt"/>
            </a:endParaRPr>
          </a:p>
          <a:p>
            <a:r>
              <a:rPr lang="fr-FR" sz="1100" dirty="0">
                <a:ea typeface="+mj-lt"/>
                <a:cs typeface="+mj-lt"/>
              </a:rPr>
              <a:t>Le canot, un motif récurrent dans l’œuvre de </a:t>
            </a:r>
            <a:r>
              <a:rPr lang="fr-FR" sz="1100" dirty="0" err="1">
                <a:ea typeface="+mj-lt"/>
                <a:cs typeface="+mj-lt"/>
              </a:rPr>
              <a:t>Volpe</a:t>
            </a:r>
            <a:r>
              <a:rPr lang="fr-FR" sz="1100" dirty="0">
                <a:ea typeface="+mj-lt"/>
                <a:cs typeface="+mj-lt"/>
              </a:rPr>
              <a:t>, a été tissé à partir de bandes de plastique recyclé.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white object on a table&#10;&#10;AI-generated content may be incorrect.">
            <a:extLst>
              <a:ext uri="{FF2B5EF4-FFF2-40B4-BE49-F238E27FC236}">
                <a16:creationId xmlns:a16="http://schemas.microsoft.com/office/drawing/2014/main" id="{13FAF113-31CF-C5FF-0D0C-D2C07F6A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1" y="528368"/>
            <a:ext cx="5449348" cy="4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15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AI-generated content may be incorrect.">
            <a:extLst>
              <a:ext uri="{FF2B5EF4-FFF2-40B4-BE49-F238E27FC236}">
                <a16:creationId xmlns:a16="http://schemas.microsoft.com/office/drawing/2014/main" id="{96E93B20-5C1A-662C-CBAC-9AF45B03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34" y="431321"/>
            <a:ext cx="3216469" cy="4280859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620E7AB2-8ED9-C78A-9323-F040874E2B08}"/>
              </a:ext>
            </a:extLst>
          </p:cNvPr>
          <p:cNvSpPr txBox="1"/>
          <p:nvPr/>
        </p:nvSpPr>
        <p:spPr>
          <a:xfrm>
            <a:off x="5600921" y="4415708"/>
            <a:ext cx="231687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Ludovic Boney, date inconnue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endParaRPr lang="en-US" b="1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0258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6" ma:contentTypeDescription="Crée un document." ma:contentTypeScope="" ma:versionID="aff5e480f4d4917af097e6f43a5d4a50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21cd762eee465820dfe5c7ec3d11ae80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</documentManagement>
</p:properties>
</file>

<file path=customXml/itemProps1.xml><?xml version="1.0" encoding="utf-8"?>
<ds:datastoreItem xmlns:ds="http://schemas.openxmlformats.org/officeDocument/2006/customXml" ds:itemID="{3425316A-5AA4-45D0-87C9-21E90F962E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2BFF57-8E47-4049-8F1A-782284D9BB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139EE9-46E5-4EFA-A8CC-2911E0AB819E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1104</Words>
  <Application>Microsoft Office PowerPoint</Application>
  <PresentationFormat>Affichage à l'écran (16:9)</PresentationFormat>
  <Paragraphs>111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annie champagne</cp:lastModifiedBy>
  <cp:revision>795</cp:revision>
  <dcterms:modified xsi:type="dcterms:W3CDTF">2025-04-29T17:58:31Z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